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299" r:id="rId5"/>
    <p:sldId id="300" r:id="rId6"/>
    <p:sldId id="306" r:id="rId7"/>
    <p:sldId id="307" r:id="rId8"/>
    <p:sldId id="328" r:id="rId9"/>
    <p:sldId id="308" r:id="rId10"/>
    <p:sldId id="311" r:id="rId11"/>
    <p:sldId id="301" r:id="rId12"/>
    <p:sldId id="309" r:id="rId13"/>
    <p:sldId id="310" r:id="rId14"/>
    <p:sldId id="313" r:id="rId15"/>
    <p:sldId id="302" r:id="rId16"/>
    <p:sldId id="312" r:id="rId17"/>
    <p:sldId id="314" r:id="rId18"/>
    <p:sldId id="322" r:id="rId19"/>
    <p:sldId id="321" r:id="rId20"/>
    <p:sldId id="319" r:id="rId21"/>
    <p:sldId id="320" r:id="rId22"/>
    <p:sldId id="315" r:id="rId23"/>
    <p:sldId id="316" r:id="rId24"/>
    <p:sldId id="324" r:id="rId25"/>
    <p:sldId id="317" r:id="rId26"/>
    <p:sldId id="325" r:id="rId27"/>
    <p:sldId id="318" r:id="rId28"/>
    <p:sldId id="323" r:id="rId29"/>
    <p:sldId id="326" r:id="rId30"/>
    <p:sldId id="270" r:id="rId31"/>
    <p:sldId id="327" r:id="rId32"/>
    <p:sldId id="3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7D80"/>
    <a:srgbClr val="042B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C931D-CB94-4368-BD86-732BCEF36258}" v="39" dt="2024-06-06T18:23:34.752"/>
    <p1510:client id="{0E44DD21-DA67-42D0-8D02-C9973CA0D444}" v="750" dt="2024-06-06T17:23:52.117"/>
    <p1510:client id="{289140B9-74A6-468B-99E6-0B971FC20EB8}" v="44" dt="2024-06-07T11:58:32.602"/>
    <p1510:client id="{B3E2BEFA-DC4D-4972-BE74-DE9E8345FB21}" v="9360" dt="2024-06-07T11:10:3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957" autoAdjust="0"/>
    <p:restoredTop sz="95033" autoAdjust="0"/>
  </p:normalViewPr>
  <p:slideViewPr>
    <p:cSldViewPr snapToGrid="0">
      <p:cViewPr varScale="1">
        <p:scale>
          <a:sx n="82" d="100"/>
          <a:sy n="82" d="100"/>
        </p:scale>
        <p:origin x="1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235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1"/>
              <a:t>Comparison</a:t>
            </a:r>
            <a:r>
              <a:rPr lang="en-IN" b="1" baseline="0"/>
              <a:t> of Algorithms Accuracies</a:t>
            </a:r>
            <a:endParaRPr lang="en-IN"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1"/>
          <c:tx>
            <c:strRef>
              <c:f>Sheet1!$B$1</c:f>
              <c:strCache>
                <c:ptCount val="1"/>
                <c:pt idx="0">
                  <c:v>Train</c:v>
                </c:pt>
              </c:strCache>
            </c:strRef>
          </c:tx>
          <c:spPr>
            <a:solidFill>
              <a:schemeClr val="accent6">
                <a:lumMod val="75000"/>
              </a:schemeClr>
            </a:solidFill>
            <a:ln>
              <a:noFill/>
            </a:ln>
            <a:effectLst/>
          </c:spPr>
          <c:invertIfNegative val="0"/>
          <c:dLbls>
            <c:dLbl>
              <c:idx val="0"/>
              <c:tx>
                <c:rich>
                  <a:bodyPr/>
                  <a:lstStyle/>
                  <a:p>
                    <a:fld id="{39EB20BD-93AC-4E74-93DB-BFBE11B601E4}"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FFE2-4C26-B47C-614EB3AAD4F4}"/>
                </c:ext>
              </c:extLst>
            </c:dLbl>
            <c:dLbl>
              <c:idx val="1"/>
              <c:tx>
                <c:rich>
                  <a:bodyPr/>
                  <a:lstStyle/>
                  <a:p>
                    <a:fld id="{735C88F6-D080-4B79-9D44-71F266C3A4F9}"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FE2-4C26-B47C-614EB3AAD4F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2"/>
              <c:pt idx="0">
                <c:v>1</c:v>
              </c:pt>
              <c:pt idx="1">
                <c:v>2</c:v>
              </c:pt>
              <c:extLst>
                <c:ext xmlns:c15="http://schemas.microsoft.com/office/drawing/2012/chart" uri="{02D57815-91ED-43cb-92C2-25804820EDAC}">
                  <c15:autoCat val="1"/>
                </c:ext>
              </c:extLst>
            </c:strLit>
          </c:cat>
          <c:val>
            <c:numRef>
              <c:f>Sheet1!$B$2:$B$5</c:f>
              <c:numCache>
                <c:formatCode>General</c:formatCode>
                <c:ptCount val="2"/>
                <c:pt idx="0">
                  <c:v>97.76</c:v>
                </c:pt>
                <c:pt idx="1">
                  <c:v>98.53</c:v>
                </c:pt>
              </c:numCache>
              <c:extLst/>
            </c:numRef>
          </c:val>
          <c:extLst>
            <c:ext xmlns:c16="http://schemas.microsoft.com/office/drawing/2014/chart" uri="{C3380CC4-5D6E-409C-BE32-E72D297353CC}">
              <c16:uniqueId val="{00000000-FFE2-4C26-B47C-614EB3AAD4F4}"/>
            </c:ext>
          </c:extLst>
        </c:ser>
        <c:ser>
          <c:idx val="2"/>
          <c:order val="2"/>
          <c:tx>
            <c:strRef>
              <c:f>Sheet1!$C$1</c:f>
              <c:strCache>
                <c:ptCount val="1"/>
                <c:pt idx="0">
                  <c:v>Test</c:v>
                </c:pt>
              </c:strCache>
            </c:strRef>
          </c:tx>
          <c:spPr>
            <a:solidFill>
              <a:srgbClr val="0070C0"/>
            </a:solidFill>
            <a:ln>
              <a:noFill/>
            </a:ln>
            <a:effectLst/>
          </c:spPr>
          <c:invertIfNegative val="0"/>
          <c:dLbls>
            <c:dLbl>
              <c:idx val="0"/>
              <c:tx>
                <c:rich>
                  <a:bodyPr/>
                  <a:lstStyle/>
                  <a:p>
                    <a:fld id="{054C9C77-A5D7-4C96-A609-50D1D4844F84}"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FE2-4C26-B47C-614EB3AAD4F4}"/>
                </c:ext>
              </c:extLst>
            </c:dLbl>
            <c:dLbl>
              <c:idx val="1"/>
              <c:tx>
                <c:rich>
                  <a:bodyPr/>
                  <a:lstStyle/>
                  <a:p>
                    <a:fld id="{5A130591-0B44-41AC-8FE2-481DDB5F36D5}"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FE2-4C26-B47C-614EB3AAD4F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2"/>
              <c:pt idx="0">
                <c:v>1</c:v>
              </c:pt>
              <c:pt idx="1">
                <c:v>2</c:v>
              </c:pt>
              <c:extLst>
                <c:ext xmlns:c15="http://schemas.microsoft.com/office/drawing/2012/chart" uri="{02D57815-91ED-43cb-92C2-25804820EDAC}">
                  <c15:autoCat val="1"/>
                </c:ext>
              </c:extLst>
            </c:strLit>
          </c:cat>
          <c:val>
            <c:numRef>
              <c:f>Sheet1!$C$2:$C$5</c:f>
              <c:numCache>
                <c:formatCode>General</c:formatCode>
                <c:ptCount val="2"/>
                <c:pt idx="0">
                  <c:v>93.49</c:v>
                </c:pt>
                <c:pt idx="1">
                  <c:v>95.52</c:v>
                </c:pt>
              </c:numCache>
              <c:extLst/>
            </c:numRef>
          </c:val>
          <c:extLst>
            <c:ext xmlns:c16="http://schemas.microsoft.com/office/drawing/2014/chart" uri="{C3380CC4-5D6E-409C-BE32-E72D297353CC}">
              <c16:uniqueId val="{00000001-FFE2-4C26-B47C-614EB3AAD4F4}"/>
            </c:ext>
          </c:extLst>
        </c:ser>
        <c:ser>
          <c:idx val="3"/>
          <c:order val="3"/>
          <c:tx>
            <c:strRef>
              <c:f>Sheet1!$D$1</c:f>
              <c:strCache>
                <c:ptCount val="1"/>
                <c:pt idx="0">
                  <c:v>Stantard Deviation</c:v>
                </c:pt>
              </c:strCache>
            </c:strRef>
          </c:tx>
          <c:spPr>
            <a:solidFill>
              <a:schemeClr val="accent4">
                <a:lumMod val="50000"/>
              </a:schemeClr>
            </a:solidFill>
            <a:ln>
              <a:noFill/>
            </a:ln>
            <a:effectLst/>
          </c:spPr>
          <c:invertIfNegative val="0"/>
          <c:dLbls>
            <c:dLbl>
              <c:idx val="0"/>
              <c:tx>
                <c:rich>
                  <a:bodyPr/>
                  <a:lstStyle/>
                  <a:p>
                    <a:fld id="{D318E4AB-4FFE-4053-B6FF-B55FD3915735}"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FE2-4C26-B47C-614EB3AAD4F4}"/>
                </c:ext>
              </c:extLst>
            </c:dLbl>
            <c:dLbl>
              <c:idx val="1"/>
              <c:tx>
                <c:rich>
                  <a:bodyPr/>
                  <a:lstStyle/>
                  <a:p>
                    <a:fld id="{56CE4E26-3D97-4E52-BE11-B69933590455}" type="VALUE">
                      <a:rPr lang="en-US"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FFE2-4C26-B47C-614EB3AAD4F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2"/>
              <c:pt idx="0">
                <c:v>1</c:v>
              </c:pt>
              <c:pt idx="1">
                <c:v>2</c:v>
              </c:pt>
              <c:extLst>
                <c:ext xmlns:c15="http://schemas.microsoft.com/office/drawing/2012/chart" uri="{02D57815-91ED-43cb-92C2-25804820EDAC}">
                  <c15:autoCat val="1"/>
                </c:ext>
              </c:extLst>
            </c:strLit>
          </c:cat>
          <c:val>
            <c:numRef>
              <c:f>Sheet1!$D$2:$D$5</c:f>
              <c:numCache>
                <c:formatCode>General</c:formatCode>
                <c:ptCount val="2"/>
                <c:pt idx="0">
                  <c:v>4.3600000000000003</c:v>
                </c:pt>
                <c:pt idx="1">
                  <c:v>1.95</c:v>
                </c:pt>
              </c:numCache>
              <c:extLst/>
            </c:numRef>
          </c:val>
          <c:extLst>
            <c:ext xmlns:c16="http://schemas.microsoft.com/office/drawing/2014/chart" uri="{C3380CC4-5D6E-409C-BE32-E72D297353CC}">
              <c16:uniqueId val="{00000002-FFE2-4C26-B47C-614EB3AAD4F4}"/>
            </c:ext>
          </c:extLst>
        </c:ser>
        <c:dLbls>
          <c:showLegendKey val="0"/>
          <c:showVal val="1"/>
          <c:showCatName val="0"/>
          <c:showSerName val="0"/>
          <c:showPercent val="0"/>
          <c:showBubbleSize val="0"/>
        </c:dLbls>
        <c:gapWidth val="63"/>
        <c:overlap val="-25"/>
        <c:axId val="1797525632"/>
        <c:axId val="11958473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c:ext uri="{02D57815-91ED-43cb-92C2-25804820EDAC}">
                        <c15:formulaRef>
                          <c15:sqref>Sheet1!$A$2:$A$5</c15:sqref>
                        </c15:formulaRef>
                      </c:ext>
                    </c:extLst>
                    <c:numCache>
                      <c:formatCode>General</c:formatCode>
                      <c:ptCount val="2"/>
                      <c:pt idx="0">
                        <c:v>0</c:v>
                      </c:pt>
                      <c:pt idx="1">
                        <c:v>0</c:v>
                      </c:pt>
                    </c:numCache>
                  </c:numRef>
                </c:val>
                <c:extLst>
                  <c:ext xmlns:c16="http://schemas.microsoft.com/office/drawing/2014/chart" uri="{C3380CC4-5D6E-409C-BE32-E72D297353CC}">
                    <c16:uniqueId val="{00000003-FFE2-4C26-B47C-614EB3AAD4F4}"/>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Sheet1!$E$1</c15:sqref>
                        </c15:formulaRef>
                      </c:ext>
                    </c:extLst>
                    <c:strCache>
                      <c:ptCount val="1"/>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Sheet1!$E$2:$E$5</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4-FFE2-4C26-B47C-614EB3AAD4F4}"/>
                  </c:ext>
                </c:extLst>
              </c15:ser>
            </c15:filteredBarSeries>
          </c:ext>
        </c:extLst>
      </c:barChart>
      <c:catAx>
        <c:axId val="1797525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584736"/>
        <c:crosses val="autoZero"/>
        <c:auto val="1"/>
        <c:lblAlgn val="ctr"/>
        <c:lblOffset val="100"/>
        <c:noMultiLvlLbl val="0"/>
      </c:catAx>
      <c:valAx>
        <c:axId val="119584736"/>
        <c:scaling>
          <c:orientation val="minMax"/>
        </c:scaling>
        <c:delete val="1"/>
        <c:axPos val="b"/>
        <c:numFmt formatCode="General" sourceLinked="1"/>
        <c:majorTickMark val="none"/>
        <c:minorTickMark val="none"/>
        <c:tickLblPos val="nextTo"/>
        <c:crossAx val="1797525632"/>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Comparison of Training and validation Accuracies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c:f>
              <c:strCache>
                <c:ptCount val="2"/>
                <c:pt idx="0">
                  <c:v>Training</c:v>
                </c:pt>
                <c:pt idx="1">
                  <c:v>Validation</c:v>
                </c:pt>
              </c:strCache>
            </c:strRef>
          </c:cat>
          <c:val>
            <c:numRef>
              <c:f>Sheet1!$B$2:$B$3</c:f>
              <c:numCache>
                <c:formatCode>0%</c:formatCode>
                <c:ptCount val="2"/>
                <c:pt idx="0">
                  <c:v>0.99</c:v>
                </c:pt>
                <c:pt idx="1">
                  <c:v>0.98</c:v>
                </c:pt>
              </c:numCache>
            </c:numRef>
          </c:val>
          <c:extLst>
            <c:ext xmlns:c16="http://schemas.microsoft.com/office/drawing/2014/chart" uri="{C3380CC4-5D6E-409C-BE32-E72D297353CC}">
              <c16:uniqueId val="{00000000-A4D1-46E9-81F2-24BD969A41E5}"/>
            </c:ext>
          </c:extLst>
        </c:ser>
        <c:dLbls>
          <c:showLegendKey val="0"/>
          <c:showVal val="1"/>
          <c:showCatName val="0"/>
          <c:showSerName val="0"/>
          <c:showPercent val="0"/>
          <c:showBubbleSize val="0"/>
        </c:dLbls>
        <c:gapWidth val="115"/>
        <c:overlap val="-20"/>
        <c:axId val="401489520"/>
        <c:axId val="401491440"/>
      </c:barChart>
      <c:catAx>
        <c:axId val="4014895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491440"/>
        <c:crosses val="autoZero"/>
        <c:auto val="1"/>
        <c:lblAlgn val="ctr"/>
        <c:lblOffset val="100"/>
        <c:noMultiLvlLbl val="0"/>
      </c:catAx>
      <c:valAx>
        <c:axId val="401491440"/>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489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Comparison of Training and validation Accuracies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c:f>
              <c:strCache>
                <c:ptCount val="2"/>
                <c:pt idx="0">
                  <c:v>Training</c:v>
                </c:pt>
                <c:pt idx="1">
                  <c:v>Validation</c:v>
                </c:pt>
              </c:strCache>
            </c:strRef>
          </c:cat>
          <c:val>
            <c:numRef>
              <c:f>Sheet1!$B$2:$B$3</c:f>
              <c:numCache>
                <c:formatCode>0%</c:formatCode>
                <c:ptCount val="2"/>
                <c:pt idx="0">
                  <c:v>0.97950000000000004</c:v>
                </c:pt>
                <c:pt idx="1">
                  <c:v>0.90869999999999995</c:v>
                </c:pt>
              </c:numCache>
            </c:numRef>
          </c:val>
          <c:extLst>
            <c:ext xmlns:c16="http://schemas.microsoft.com/office/drawing/2014/chart" uri="{C3380CC4-5D6E-409C-BE32-E72D297353CC}">
              <c16:uniqueId val="{00000000-6504-4F10-899A-55DF4C94E660}"/>
            </c:ext>
          </c:extLst>
        </c:ser>
        <c:dLbls>
          <c:showLegendKey val="0"/>
          <c:showVal val="1"/>
          <c:showCatName val="0"/>
          <c:showSerName val="0"/>
          <c:showPercent val="0"/>
          <c:showBubbleSize val="0"/>
        </c:dLbls>
        <c:gapWidth val="115"/>
        <c:overlap val="-20"/>
        <c:axId val="401489520"/>
        <c:axId val="401491440"/>
      </c:barChart>
      <c:catAx>
        <c:axId val="4014895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491440"/>
        <c:crosses val="autoZero"/>
        <c:auto val="1"/>
        <c:lblAlgn val="ctr"/>
        <c:lblOffset val="100"/>
        <c:noMultiLvlLbl val="0"/>
      </c:catAx>
      <c:valAx>
        <c:axId val="401491440"/>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489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5B0E32-B5E8-ABB8-8111-85B8EC8C30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CBEA51B-84EE-4022-ED15-8909CC5A91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A91314-61E5-4127-8B6D-13C983E58D8B}" type="datetimeFigureOut">
              <a:rPr lang="en-US" smtClean="0"/>
              <a:t>6/7/2024</a:t>
            </a:fld>
            <a:endParaRPr lang="en-US" dirty="0"/>
          </a:p>
        </p:txBody>
      </p:sp>
      <p:sp>
        <p:nvSpPr>
          <p:cNvPr id="4" name="Footer Placeholder 3">
            <a:extLst>
              <a:ext uri="{FF2B5EF4-FFF2-40B4-BE49-F238E27FC236}">
                <a16:creationId xmlns:a16="http://schemas.microsoft.com/office/drawing/2014/main" id="{B3272E51-A58D-6BAE-BC6A-6A72A8B119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4C89E0-2DC1-17B3-023A-4CF4DC2738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99229-3980-4402-938E-FE0E090C2DC5}" type="slidenum">
              <a:rPr lang="en-US" smtClean="0"/>
              <a:t>‹#›</a:t>
            </a:fld>
            <a:endParaRPr lang="en-US" dirty="0"/>
          </a:p>
        </p:txBody>
      </p:sp>
    </p:spTree>
    <p:extLst>
      <p:ext uri="{BB962C8B-B14F-4D97-AF65-F5344CB8AC3E}">
        <p14:creationId xmlns:p14="http://schemas.microsoft.com/office/powerpoint/2010/main" val="4161788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14B8-89E7-7342-9335-248FD4EADF1C}" type="datetimeFigureOut">
              <a:rPr lang="en-US" smtClean="0"/>
              <a:t>6/7/2024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33DE1-6F2E-B445-8653-2E5FC0D998EF}" type="slidenum">
              <a:rPr lang="en-US" smtClean="0"/>
              <a:t>‹#›</a:t>
            </a:fld>
            <a:endParaRPr lang="en-US" dirty="0"/>
          </a:p>
        </p:txBody>
      </p:sp>
    </p:spTree>
    <p:extLst>
      <p:ext uri="{BB962C8B-B14F-4D97-AF65-F5344CB8AC3E}">
        <p14:creationId xmlns:p14="http://schemas.microsoft.com/office/powerpoint/2010/main" val="8272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presentation on HealthAI Connect, an innovative platform at the forefront of healthcare transformation. </a:t>
            </a:r>
          </a:p>
        </p:txBody>
      </p:sp>
      <p:sp>
        <p:nvSpPr>
          <p:cNvPr id="4" name="Slide Number Placeholder 3"/>
          <p:cNvSpPr>
            <a:spLocks noGrp="1"/>
          </p:cNvSpPr>
          <p:nvPr>
            <p:ph type="sldNum" sz="quarter" idx="5"/>
          </p:nvPr>
        </p:nvSpPr>
        <p:spPr/>
        <p:txBody>
          <a:bodyPr/>
          <a:lstStyle/>
          <a:p>
            <a:fld id="{4FE33DE1-6F2E-B445-8653-2E5FC0D998EF}" type="slidenum">
              <a:rPr lang="en-US" smtClean="0"/>
              <a:t>1</a:t>
            </a:fld>
            <a:endParaRPr lang="en-US"/>
          </a:p>
        </p:txBody>
      </p:sp>
    </p:spTree>
    <p:extLst>
      <p:ext uri="{BB962C8B-B14F-4D97-AF65-F5344CB8AC3E}">
        <p14:creationId xmlns:p14="http://schemas.microsoft.com/office/powerpoint/2010/main" val="335836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developed a symptom-based disease predictor using data collected from Kaggle, encompassing 41 diseases and 132 unique symptoms.</a:t>
            </a:r>
            <a:endParaRPr lang="en-IN">
              <a:cs typeface="Calibri"/>
            </a:endParaRPr>
          </a:p>
          <a:p>
            <a:r>
              <a:rPr lang="en-US"/>
              <a:t>During Exploratory Data Analysis, we addressed null values and optimized the data for model training.</a:t>
            </a:r>
            <a:endParaRPr lang="en-US">
              <a:cs typeface="Calibri"/>
            </a:endParaRPr>
          </a:p>
          <a:p>
            <a:r>
              <a:rPr lang="en-US"/>
              <a:t>The dataset was split into training and testing sets to assess model accuracies effectively.</a:t>
            </a:r>
            <a:endParaRPr lang="en-US">
              <a:cs typeface="Calibri"/>
            </a:endParaRPr>
          </a:p>
          <a:p>
            <a:r>
              <a:rPr lang="en-US"/>
              <a:t>We employed Decision Tree and Random Forest machine learning algorithms for prediction:</a:t>
            </a:r>
            <a:endParaRPr lang="en-US">
              <a:cs typeface="Calibri"/>
            </a:endParaRPr>
          </a:p>
          <a:p>
            <a:r>
              <a:rPr lang="en-US"/>
              <a:t>Decision Tree: Utilizes a tree-like structure to make predictions, where each branch represents a decision and each leaf represents an outcome.</a:t>
            </a:r>
            <a:endParaRPr lang="en-US">
              <a:cs typeface="Calibri"/>
            </a:endParaRPr>
          </a:p>
          <a:p>
            <a:r>
              <a:rPr lang="en-US"/>
              <a:t>Random Forest: An ensemble learning method that combines multiple decision trees to enhance accuracy and robustness by averaging their predictions.</a:t>
            </a:r>
          </a:p>
        </p:txBody>
      </p:sp>
      <p:sp>
        <p:nvSpPr>
          <p:cNvPr id="4" name="Slide Number Placeholder 3"/>
          <p:cNvSpPr>
            <a:spLocks noGrp="1"/>
          </p:cNvSpPr>
          <p:nvPr>
            <p:ph type="sldNum" sz="quarter" idx="5"/>
          </p:nvPr>
        </p:nvSpPr>
        <p:spPr/>
        <p:txBody>
          <a:bodyPr/>
          <a:lstStyle/>
          <a:p>
            <a:fld id="{4FE33DE1-6F2E-B445-8653-2E5FC0D998EF}" type="slidenum">
              <a:rPr lang="en-US" smtClean="0"/>
              <a:t>14</a:t>
            </a:fld>
            <a:endParaRPr lang="en-US" dirty="0"/>
          </a:p>
        </p:txBody>
      </p:sp>
    </p:spTree>
    <p:extLst>
      <p:ext uri="{BB962C8B-B14F-4D97-AF65-F5344CB8AC3E}">
        <p14:creationId xmlns:p14="http://schemas.microsoft.com/office/powerpoint/2010/main" val="1859109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heat map shows </a:t>
            </a:r>
            <a:r>
              <a:rPr lang="en-US" dirty="0"/>
              <a:t>the correlation between different </a:t>
            </a:r>
            <a:r>
              <a:rPr lang="en-IN" dirty="0"/>
              <a:t>diseases</a:t>
            </a:r>
            <a:r>
              <a:rPr lang="en-US" dirty="0"/>
              <a:t>.</a:t>
            </a:r>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15</a:t>
            </a:fld>
            <a:endParaRPr lang="en-US" dirty="0"/>
          </a:p>
        </p:txBody>
      </p:sp>
    </p:spTree>
    <p:extLst>
      <p:ext uri="{BB962C8B-B14F-4D97-AF65-F5344CB8AC3E}">
        <p14:creationId xmlns:p14="http://schemas.microsoft.com/office/powerpoint/2010/main" val="112522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deviation: Indicates the model’s performance is consistently high with minimal variation.</a:t>
            </a:r>
          </a:p>
          <a:p>
            <a:r>
              <a:rPr lang="en-US" dirty="0"/>
              <a:t>This combination of high accuracy and low standard deviation suggests that the model is both effective and reliable</a:t>
            </a:r>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16</a:t>
            </a:fld>
            <a:endParaRPr lang="en-US" dirty="0"/>
          </a:p>
        </p:txBody>
      </p:sp>
    </p:spTree>
    <p:extLst>
      <p:ext uri="{BB962C8B-B14F-4D97-AF65-F5344CB8AC3E}">
        <p14:creationId xmlns:p14="http://schemas.microsoft.com/office/powerpoint/2010/main" val="197433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cs typeface="Calibri"/>
              </a:rPr>
              <a:t>The data is collected from UCI machine learning repository, the dataset contains vast number of diseases but because of limited computing power we have selected only 8 diseases</a:t>
            </a:r>
          </a:p>
          <a:p>
            <a:r>
              <a:rPr lang="en-IN" dirty="0">
                <a:cs typeface="Calibri"/>
              </a:rPr>
              <a:t>And on that dataset we have conducted exploratory data analysis by eliminating stop words(such as in, and, or, are,...other conjunctions) </a:t>
            </a:r>
          </a:p>
          <a:p>
            <a:r>
              <a:rPr lang="en-IN" dirty="0">
                <a:cs typeface="Calibri"/>
              </a:rPr>
              <a:t>and executed lemmatization on the textual data, lemmatization involves reducing words to their base form(having, has, ,have = have) </a:t>
            </a:r>
          </a:p>
          <a:p>
            <a:r>
              <a:rPr lang="en-IN" dirty="0">
                <a:cs typeface="Calibri"/>
              </a:rPr>
              <a:t>Post lemmatization we crafted word cloud for each disease which highlights the most frequently occurring words by their size.</a:t>
            </a:r>
          </a:p>
          <a:p>
            <a:r>
              <a:rPr lang="en-IN" dirty="0">
                <a:cs typeface="Calibri"/>
              </a:rPr>
              <a:t>Following preprocessing the text undergoes vectorization in which sentences are transformed into numerical representation forming vectors which enables machine learning algorithms to process and analyse textual data effectively</a:t>
            </a:r>
          </a:p>
          <a:p>
            <a:r>
              <a:rPr lang="en-IN" dirty="0">
                <a:cs typeface="Calibri"/>
              </a:rPr>
              <a:t>After vectorization the data is split into training and testing subsets for evaluation of model performance</a:t>
            </a:r>
          </a:p>
          <a:p>
            <a:r>
              <a:rPr lang="en-IN" dirty="0">
                <a:cs typeface="Calibri"/>
              </a:rPr>
              <a:t>The machine learning models we have used are passive aggressive and naive bayes classifier which performs very well on textual data. </a:t>
            </a:r>
          </a:p>
          <a:p>
            <a:r>
              <a:rPr lang="en-IN" dirty="0">
                <a:cs typeface="Calibri"/>
              </a:rPr>
              <a:t>PAC - </a:t>
            </a:r>
            <a:r>
              <a:rPr lang="en-IN" dirty="0"/>
              <a:t>The passive-aggressive classifier is an online learning algorithm that adjusts its model parameters with each new instance to minimize classification errors, making it suitable for real-time applications.</a:t>
            </a:r>
          </a:p>
          <a:p>
            <a:r>
              <a:rPr lang="en-IN" dirty="0"/>
              <a:t>NBC</a:t>
            </a:r>
            <a:r>
              <a:rPr lang="en-IN" dirty="0">
                <a:cs typeface="Calibri"/>
              </a:rPr>
              <a:t> - </a:t>
            </a:r>
            <a:r>
              <a:rPr lang="en-IN" dirty="0"/>
              <a:t>The Naive Bayes classifier is a method used for categorizing text, determining the most likely category of a piece of text based on the probability of certain words appearing in that category, assuming each word's presence is independent of others.</a:t>
            </a:r>
            <a:endParaRPr lang="en-IN" dirty="0">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17</a:t>
            </a:fld>
            <a:endParaRPr lang="en-US" dirty="0"/>
          </a:p>
        </p:txBody>
      </p:sp>
    </p:spTree>
    <p:extLst>
      <p:ext uri="{BB962C8B-B14F-4D97-AF65-F5344CB8AC3E}">
        <p14:creationId xmlns:p14="http://schemas.microsoft.com/office/powerpoint/2010/main" val="3822546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confusion matrix provides a detailed breakdown of the performance of a classification model across different classes. </a:t>
            </a:r>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18</a:t>
            </a:fld>
            <a:endParaRPr lang="en-US" dirty="0"/>
          </a:p>
        </p:txBody>
      </p:sp>
    </p:spTree>
    <p:extLst>
      <p:ext uri="{BB962C8B-B14F-4D97-AF65-F5344CB8AC3E}">
        <p14:creationId xmlns:p14="http://schemas.microsoft.com/office/powerpoint/2010/main" val="2318228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model architecture is constructed using the Sequential API from Keras. It consists of three convolutional layers followed by max-pooling layers to extract relevant features from the input images. Each convolutional layer is activated using the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ReLU</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activation function to introduce non-linearity. The model then flattens the output from the convolutional layers and passes it through two fully connected dense layers. A dropout layer is added to mitigate overfitting, followed by a final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softmax</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activation layer to output the predicted probabilities for each class.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For training the model, we compile it using the categorical cross-entropy loss function and the Adam optimizer. We then fit the model to the training data for 15 epochs with a batch size of 16. </a:t>
            </a:r>
          </a:p>
          <a:p>
            <a:r>
              <a:rPr lang="en-IN" sz="1800" dirty="0">
                <a:effectLst/>
                <a:latin typeface="Times New Roman" panose="02020603050405020304" pitchFamily="18" charset="0"/>
                <a:ea typeface="Calibri" panose="020F0502020204030204" pitchFamily="34" charset="0"/>
              </a:rPr>
              <a:t>The model achieves training accuracy of 99% and validation accuracy of 98%</a:t>
            </a:r>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20</a:t>
            </a:fld>
            <a:endParaRPr lang="en-US" dirty="0"/>
          </a:p>
        </p:txBody>
      </p:sp>
    </p:spTree>
    <p:extLst>
      <p:ext uri="{BB962C8B-B14F-4D97-AF65-F5344CB8AC3E}">
        <p14:creationId xmlns:p14="http://schemas.microsoft.com/office/powerpoint/2010/main" val="3918070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Times New Roman" panose="02020603050405020304" pitchFamily="18" charset="0"/>
                <a:ea typeface="Calibri" panose="020F0502020204030204" pitchFamily="34" charset="0"/>
              </a:rPr>
              <a:t>The model architecture used for pneumonia detection is based on the VGG16 (Visual Geometry Group 16) convolutional neural network. VGG16 is a deep learning architecture that has been pre-trained on the ImageNet dataset, which contains millions of images across thousands of categories. By leveraging the pre-trained weights from VGG16, the model can effectively learn features from chest X-ray images and make accurate predictions regarding the presence of pneumonia.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latin typeface="Times New Roman" panose="02020603050405020304" pitchFamily="18" charset="0"/>
                <a:ea typeface="Calibri" panose="020F0502020204030204" pitchFamily="34" charset="0"/>
              </a:rPr>
              <a:t>The model achieves training accuracy of 98% and validation accuracy of 91%</a:t>
            </a:r>
            <a:endParaRPr lang="en-IN" dirty="0"/>
          </a:p>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22</a:t>
            </a:fld>
            <a:endParaRPr lang="en-US" dirty="0"/>
          </a:p>
        </p:txBody>
      </p:sp>
    </p:spTree>
    <p:extLst>
      <p:ext uri="{BB962C8B-B14F-4D97-AF65-F5344CB8AC3E}">
        <p14:creationId xmlns:p14="http://schemas.microsoft.com/office/powerpoint/2010/main" val="37345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23</a:t>
            </a:fld>
            <a:endParaRPr lang="en-US" dirty="0"/>
          </a:p>
        </p:txBody>
      </p:sp>
    </p:spTree>
    <p:extLst>
      <p:ext uri="{BB962C8B-B14F-4D97-AF65-F5344CB8AC3E}">
        <p14:creationId xmlns:p14="http://schemas.microsoft.com/office/powerpoint/2010/main" val="3186841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Utilizing the powerful Gemini Pro Vision  from Google, NutriVision seamlessly processes the image or query, extracting pertinent information regarding food nutrition and details</a:t>
            </a:r>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24</a:t>
            </a:fld>
            <a:endParaRPr lang="en-US" dirty="0"/>
          </a:p>
        </p:txBody>
      </p:sp>
    </p:spTree>
    <p:extLst>
      <p:ext uri="{BB962C8B-B14F-4D97-AF65-F5344CB8AC3E}">
        <p14:creationId xmlns:p14="http://schemas.microsoft.com/office/powerpoint/2010/main" val="3986701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cs typeface="Calibri"/>
              </a:rPr>
              <a:t>This is our </a:t>
            </a:r>
            <a:r>
              <a:rPr lang="en-IN" dirty="0"/>
              <a:t>(Retrieval augmented generation ) </a:t>
            </a:r>
            <a:r>
              <a:rPr lang="en-IN" dirty="0">
                <a:cs typeface="Calibri"/>
              </a:rPr>
              <a:t>RAG medical chatbot aka </a:t>
            </a:r>
            <a:r>
              <a:rPr lang="en-IN" dirty="0" err="1">
                <a:cs typeface="Calibri"/>
              </a:rPr>
              <a:t>medibot</a:t>
            </a:r>
            <a:r>
              <a:rPr lang="en-IN" dirty="0">
                <a:cs typeface="Calibri"/>
              </a:rPr>
              <a:t>.</a:t>
            </a:r>
          </a:p>
          <a:p>
            <a:r>
              <a:rPr lang="en-IN" dirty="0">
                <a:cs typeface="Calibri"/>
              </a:rPr>
              <a:t>For its knowledge base we compiled several medical textbooks from the website </a:t>
            </a:r>
            <a:r>
              <a:rPr lang="en-IN" dirty="0" err="1">
                <a:cs typeface="Calibri"/>
              </a:rPr>
              <a:t>infobooks</a:t>
            </a:r>
            <a:r>
              <a:rPr lang="en-IN" dirty="0">
                <a:cs typeface="Calibri"/>
              </a:rPr>
              <a:t>.</a:t>
            </a:r>
          </a:p>
          <a:p>
            <a:r>
              <a:rPr lang="en-IN" dirty="0">
                <a:cs typeface="Calibri"/>
              </a:rPr>
              <a:t>It was developed using </a:t>
            </a:r>
            <a:r>
              <a:rPr lang="en-IN" dirty="0" err="1">
                <a:cs typeface="Calibri"/>
              </a:rPr>
              <a:t>langchain</a:t>
            </a:r>
            <a:r>
              <a:rPr lang="en-IN" dirty="0">
                <a:cs typeface="Calibri"/>
              </a:rPr>
              <a:t> framework which helps in building application powered by LLMs</a:t>
            </a:r>
          </a:p>
          <a:p>
            <a:r>
              <a:rPr lang="en-IN" dirty="0">
                <a:cs typeface="Calibri"/>
              </a:rPr>
              <a:t>Process is as follows:</a:t>
            </a:r>
            <a:endParaRPr lang="en-IN" dirty="0"/>
          </a:p>
          <a:p>
            <a:r>
              <a:rPr lang="en-IN" dirty="0"/>
              <a:t>1. User Initiates Chat and Asks a Medical Question:</a:t>
            </a:r>
          </a:p>
          <a:p>
            <a:r>
              <a:rPr lang="en-IN" dirty="0"/>
              <a:t>The user interacts with the chatbot, posing a question related to their health. This question could be about symptoms, diseases, medications, or general health information.</a:t>
            </a:r>
          </a:p>
          <a:p>
            <a:r>
              <a:rPr lang="en-IN" dirty="0"/>
              <a:t>2. User Query Preprocessing:</a:t>
            </a:r>
          </a:p>
          <a:p>
            <a:r>
              <a:rPr lang="en-IN" dirty="0"/>
              <a:t>LangChain preprocesses the user's query using NLP techniques. This might involve:</a:t>
            </a:r>
          </a:p>
          <a:p>
            <a:r>
              <a:rPr lang="en-IN" dirty="0"/>
              <a:t>Tokenization: Breaking the query down into individual words or phrases (tokens).</a:t>
            </a:r>
          </a:p>
          <a:p>
            <a:r>
              <a:rPr lang="en-IN" dirty="0"/>
              <a:t>Normalization: Lowercasing words, removing punctuation, and stemming (reducing words to their root form).</a:t>
            </a:r>
          </a:p>
          <a:p>
            <a:r>
              <a:rPr lang="en-IN" dirty="0"/>
              <a:t>3. Word Embeddings and Retrieval:</a:t>
            </a:r>
          </a:p>
          <a:p>
            <a:r>
              <a:rPr lang="en-IN" dirty="0"/>
              <a:t>Word Embedding Generation: LangChain utilizes pre-trained word embedding models (e.g., Word2Vec, </a:t>
            </a:r>
            <a:r>
              <a:rPr lang="en-IN" dirty="0" err="1"/>
              <a:t>GloVe</a:t>
            </a:r>
            <a:r>
              <a:rPr lang="en-IN" dirty="0"/>
              <a:t>) to convert each token in the query into a numerical vector. These vectors capture the semantic meaning and relationships between words.</a:t>
            </a:r>
          </a:p>
          <a:p>
            <a:r>
              <a:rPr lang="en-IN" dirty="0"/>
              <a:t>Medical Knowledge Base Search: The chatbot utilizes LangChain to search a medical knowledge base (documents) for relevant articles or information. This search leverages the user's query vector and compares it to the vectors representing documents in the knowledge base. Documents with the highest similarity scores are retrieved.</a:t>
            </a:r>
          </a:p>
          <a:p>
            <a:r>
              <a:rPr lang="en-IN" dirty="0"/>
              <a:t>4. Retrieval Augmented Generation (RAG):</a:t>
            </a:r>
          </a:p>
          <a:p>
            <a:r>
              <a:rPr lang="en-IN" dirty="0"/>
              <a:t>Retrieval </a:t>
            </a:r>
            <a:r>
              <a:rPr lang="en-IN" dirty="0" err="1"/>
              <a:t>Stage:From</a:t>
            </a:r>
            <a:r>
              <a:rPr lang="en-IN" dirty="0"/>
              <a:t> the retrieved documents, LangChain selects the top "k" most relevant ones based on their similarity scores. These documents likely contain factual medical information related to the user's query.</a:t>
            </a:r>
          </a:p>
          <a:p>
            <a:r>
              <a:rPr lang="en-IN" dirty="0"/>
              <a:t>Generation </a:t>
            </a:r>
            <a:r>
              <a:rPr lang="en-IN" dirty="0" err="1"/>
              <a:t>Stage:LangChain</a:t>
            </a:r>
            <a:r>
              <a:rPr lang="en-IN" dirty="0"/>
              <a:t> utilizes a pre-trained language model (e.g., GPT-3, BART) to formulate a human-readable response that addresses the user's question.</a:t>
            </a:r>
          </a:p>
          <a:p>
            <a:endParaRPr lang="en-IN" dirty="0">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25</a:t>
            </a:fld>
            <a:endParaRPr lang="en-US" dirty="0"/>
          </a:p>
        </p:txBody>
      </p:sp>
    </p:spTree>
    <p:extLst>
      <p:ext uri="{BB962C8B-B14F-4D97-AF65-F5344CB8AC3E}">
        <p14:creationId xmlns:p14="http://schemas.microsoft.com/office/powerpoint/2010/main" val="18786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Artificial Intelligence is transforming healthcare, making patient care and diagnosis more effective than ever. Our project, HealthAI Connect, showcases how AI and Machine Learning can play a crucial role in healthcare. This platform provides personalized guidance for patients, utilizes predictive analytics, and improves access to healthcare services, making it easier for everyone to get the care they need.</a:t>
            </a:r>
            <a:endParaRPr lang="en-IN" dirty="0">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2</a:t>
            </a:fld>
            <a:endParaRPr lang="en-US" dirty="0"/>
          </a:p>
        </p:txBody>
      </p:sp>
    </p:spTree>
    <p:extLst>
      <p:ext uri="{BB962C8B-B14F-4D97-AF65-F5344CB8AC3E}">
        <p14:creationId xmlns:p14="http://schemas.microsoft.com/office/powerpoint/2010/main" val="636131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Conclusion : </a:t>
            </a:r>
            <a:r>
              <a:rPr lang="en-IN" dirty="0" err="1"/>
              <a:t>chudi</a:t>
            </a:r>
            <a:r>
              <a:rPr lang="en-IN" dirty="0"/>
              <a:t> </a:t>
            </a:r>
            <a:r>
              <a:rPr lang="en-IN" dirty="0" err="1"/>
              <a:t>udhi</a:t>
            </a:r>
            <a:r>
              <a:rPr lang="en-IN" dirty="0"/>
              <a:t> </a:t>
            </a:r>
            <a:endParaRPr lang="en-IN" dirty="0">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26</a:t>
            </a:fld>
            <a:endParaRPr lang="en-US" dirty="0"/>
          </a:p>
        </p:txBody>
      </p:sp>
    </p:spTree>
    <p:extLst>
      <p:ext uri="{BB962C8B-B14F-4D97-AF65-F5344CB8AC3E}">
        <p14:creationId xmlns:p14="http://schemas.microsoft.com/office/powerpoint/2010/main" val="2624293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27</a:t>
            </a:fld>
            <a:endParaRPr lang="en-US" dirty="0"/>
          </a:p>
        </p:txBody>
      </p:sp>
    </p:spTree>
    <p:extLst>
      <p:ext uri="{BB962C8B-B14F-4D97-AF65-F5344CB8AC3E}">
        <p14:creationId xmlns:p14="http://schemas.microsoft.com/office/powerpoint/2010/main" val="1215024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28</a:t>
            </a:fld>
            <a:endParaRPr lang="en-US" dirty="0"/>
          </a:p>
        </p:txBody>
      </p:sp>
    </p:spTree>
    <p:extLst>
      <p:ext uri="{BB962C8B-B14F-4D97-AF65-F5344CB8AC3E}">
        <p14:creationId xmlns:p14="http://schemas.microsoft.com/office/powerpoint/2010/main" val="234695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today's fast-paced technological world, there's a pressing need for new solutions to improve patient care, make diagnoses more efficient, and enhance access to healthcare. Traditional methods often struggle to provide quick access and timely detection of diseases, highlighting the need for innovative approaches to meet these challenges.</a:t>
            </a:r>
            <a:endParaRPr lang="en-IN" dirty="0">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3</a:t>
            </a:fld>
            <a:endParaRPr lang="en-US" dirty="0"/>
          </a:p>
        </p:txBody>
      </p:sp>
    </p:spTree>
    <p:extLst>
      <p:ext uri="{BB962C8B-B14F-4D97-AF65-F5344CB8AC3E}">
        <p14:creationId xmlns:p14="http://schemas.microsoft.com/office/powerpoint/2010/main" val="249636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table summarizes recent literature on disease prediction using machine learning and natural language processing techniques. ML algorithms can be applied to user symptoms or databases of medical information to predict disease. This allows for early detection and potentially more adaptable treatment plans. However, these systems are limited by the quality of the data they are trained on and may not provide comprehensive medical advice.</a:t>
            </a:r>
          </a:p>
        </p:txBody>
      </p:sp>
      <p:sp>
        <p:nvSpPr>
          <p:cNvPr id="4" name="Slide Number Placeholder 3"/>
          <p:cNvSpPr>
            <a:spLocks noGrp="1"/>
          </p:cNvSpPr>
          <p:nvPr>
            <p:ph type="sldNum" sz="quarter" idx="5"/>
          </p:nvPr>
        </p:nvSpPr>
        <p:spPr/>
        <p:txBody>
          <a:bodyPr/>
          <a:lstStyle/>
          <a:p>
            <a:fld id="{4FE33DE1-6F2E-B445-8653-2E5FC0D998EF}" type="slidenum">
              <a:rPr lang="en-US" smtClean="0"/>
              <a:t>4</a:t>
            </a:fld>
            <a:endParaRPr lang="en-US"/>
          </a:p>
        </p:txBody>
      </p:sp>
    </p:spTree>
    <p:extLst>
      <p:ext uri="{BB962C8B-B14F-4D97-AF65-F5344CB8AC3E}">
        <p14:creationId xmlns:p14="http://schemas.microsoft.com/office/powerpoint/2010/main" val="163064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Limited Access to Healthcare Professionals</a:t>
            </a:r>
            <a:r>
              <a:rPr lang="en-US"/>
              <a:t>: Many patients face long wait times and limited access to healthcare providers, especially in rural or underserved areas.</a:t>
            </a:r>
          </a:p>
          <a:p>
            <a:r>
              <a:rPr lang="en-US" b="1" u="sng"/>
              <a:t>Delayed Diagnosis and Treatment</a:t>
            </a:r>
            <a:r>
              <a:rPr lang="en-US"/>
              <a:t>: Traditional healthcare methods often result in delayed diagnosis and treatment, particularly for critical conditions, due to reliance on periodic check-ups and manual assessments.</a:t>
            </a:r>
            <a:endParaRPr lang="en-US">
              <a:cs typeface="Calibri"/>
            </a:endParaRPr>
          </a:p>
          <a:p>
            <a:r>
              <a:rPr lang="en-US" b="1" u="sng">
                <a:cs typeface="Calibri"/>
              </a:rPr>
              <a:t>Inadequate Health Information and Guidance</a:t>
            </a:r>
            <a:r>
              <a:rPr lang="en-US"/>
              <a:t>: Patients often struggle to find reliable and easily understandable health information, making it difficult to make informed decisions about their care.</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6</a:t>
            </a:fld>
            <a:endParaRPr lang="en-US"/>
          </a:p>
        </p:txBody>
      </p:sp>
    </p:spTree>
    <p:extLst>
      <p:ext uri="{BB962C8B-B14F-4D97-AF65-F5344CB8AC3E}">
        <p14:creationId xmlns:p14="http://schemas.microsoft.com/office/powerpoint/2010/main" val="93444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address these disadvantages, we devised a plan with three key points in mind: utilizing AI technology, ML technology, and implementing a robust communication system.</a:t>
            </a:r>
            <a:endParaRPr lang="en-US"/>
          </a:p>
        </p:txBody>
      </p:sp>
      <p:sp>
        <p:nvSpPr>
          <p:cNvPr id="4" name="Slide Number Placeholder 3"/>
          <p:cNvSpPr>
            <a:spLocks noGrp="1"/>
          </p:cNvSpPr>
          <p:nvPr>
            <p:ph type="sldNum" sz="quarter" idx="5"/>
          </p:nvPr>
        </p:nvSpPr>
        <p:spPr/>
        <p:txBody>
          <a:bodyPr/>
          <a:lstStyle/>
          <a:p>
            <a:fld id="{4FE33DE1-6F2E-B445-8653-2E5FC0D998EF}" type="slidenum">
              <a:rPr lang="en-US" smtClean="0"/>
              <a:t>7</a:t>
            </a:fld>
            <a:endParaRPr lang="en-US" dirty="0"/>
          </a:p>
        </p:txBody>
      </p:sp>
    </p:spTree>
    <p:extLst>
      <p:ext uri="{BB962C8B-B14F-4D97-AF65-F5344CB8AC3E}">
        <p14:creationId xmlns:p14="http://schemas.microsoft.com/office/powerpoint/2010/main" val="200652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a:t>
            </a:r>
            <a:r>
              <a:rPr lang="en-IN"/>
              <a:t>registration </a:t>
            </a:r>
            <a:r>
              <a:rPr lang="en-IN" dirty="0"/>
              <a:t>and login pages</a:t>
            </a:r>
            <a:r>
              <a:rPr lang="en-IN"/>
              <a:t>. As</a:t>
            </a:r>
            <a:r>
              <a:rPr lang="en-IN" dirty="0"/>
              <a:t> the name </a:t>
            </a:r>
            <a:r>
              <a:rPr lang="en-IN"/>
              <a:t>suggests, users must register and select a</a:t>
            </a:r>
            <a:r>
              <a:rPr lang="en-IN" dirty="0"/>
              <a:t> user type</a:t>
            </a:r>
            <a:r>
              <a:rPr lang="en-IN"/>
              <a:t>,</a:t>
            </a:r>
            <a:r>
              <a:rPr lang="en-IN" dirty="0"/>
              <a:t> either </a:t>
            </a:r>
            <a:r>
              <a:rPr lang="en-IN"/>
              <a:t>as a </a:t>
            </a:r>
            <a:r>
              <a:rPr lang="en-IN" dirty="0"/>
              <a:t>patient or a doctor</a:t>
            </a:r>
            <a:r>
              <a:rPr lang="en-IN"/>
              <a:t>.</a:t>
            </a:r>
            <a:endParaRPr lang="en-US"/>
          </a:p>
        </p:txBody>
      </p:sp>
      <p:sp>
        <p:nvSpPr>
          <p:cNvPr id="4" name="Slide Number Placeholder 3"/>
          <p:cNvSpPr>
            <a:spLocks noGrp="1"/>
          </p:cNvSpPr>
          <p:nvPr>
            <p:ph type="sldNum" sz="quarter" idx="5"/>
          </p:nvPr>
        </p:nvSpPr>
        <p:spPr/>
        <p:txBody>
          <a:bodyPr/>
          <a:lstStyle/>
          <a:p>
            <a:fld id="{4FE33DE1-6F2E-B445-8653-2E5FC0D998EF}" type="slidenum">
              <a:rPr lang="en-US" smtClean="0"/>
              <a:t>11</a:t>
            </a:fld>
            <a:endParaRPr lang="en-US" dirty="0"/>
          </a:p>
        </p:txBody>
      </p:sp>
    </p:spTree>
    <p:extLst>
      <p:ext uri="{BB962C8B-B14F-4D97-AF65-F5344CB8AC3E}">
        <p14:creationId xmlns:p14="http://schemas.microsoft.com/office/powerpoint/2010/main" val="512805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a:t>
            </a:r>
            <a:r>
              <a:rPr lang="en-IN"/>
              <a:t>logging in, patients </a:t>
            </a:r>
            <a:r>
              <a:rPr lang="en-IN" dirty="0"/>
              <a:t>and </a:t>
            </a:r>
            <a:r>
              <a:rPr lang="en-IN"/>
              <a:t>doctors </a:t>
            </a:r>
            <a:r>
              <a:rPr lang="en-IN" dirty="0"/>
              <a:t>have </a:t>
            </a:r>
            <a:r>
              <a:rPr lang="en-IN"/>
              <a:t>personalized </a:t>
            </a:r>
            <a:r>
              <a:rPr lang="en-IN" dirty="0"/>
              <a:t>dashboards with different </a:t>
            </a:r>
            <a:r>
              <a:rPr lang="en-IN"/>
              <a:t>features</a:t>
            </a:r>
            <a:r>
              <a:rPr lang="en-IN" dirty="0"/>
              <a:t>.</a:t>
            </a:r>
            <a:endParaRPr lang="en-US"/>
          </a:p>
          <a:p>
            <a:r>
              <a:rPr lang="en-IN"/>
              <a:t>Patients </a:t>
            </a:r>
            <a:r>
              <a:rPr lang="en-IN" dirty="0"/>
              <a:t>can use the BMI calculator to assess their physique</a:t>
            </a:r>
            <a:r>
              <a:rPr lang="en-IN"/>
              <a:t>. </a:t>
            </a:r>
            <a:endParaRPr lang="en-IN">
              <a:cs typeface="Calibri"/>
            </a:endParaRPr>
          </a:p>
          <a:p>
            <a:r>
              <a:rPr lang="en-IN"/>
              <a:t>To achieve </a:t>
            </a:r>
            <a:r>
              <a:rPr lang="en-IN" dirty="0"/>
              <a:t>or maintain a healthy physique</a:t>
            </a:r>
            <a:r>
              <a:rPr lang="en-IN"/>
              <a:t>,</a:t>
            </a:r>
            <a:r>
              <a:rPr lang="en-IN" dirty="0"/>
              <a:t> they can </a:t>
            </a:r>
            <a:r>
              <a:rPr lang="en-IN"/>
              <a:t>use the </a:t>
            </a:r>
            <a:r>
              <a:rPr lang="en-IN" dirty="0"/>
              <a:t>calorie calculator</a:t>
            </a:r>
            <a:r>
              <a:rPr lang="en-IN"/>
              <a:t>,</a:t>
            </a:r>
            <a:r>
              <a:rPr lang="en-IN" dirty="0"/>
              <a:t> which shows the</a:t>
            </a:r>
            <a:r>
              <a:rPr lang="en-IN"/>
              <a:t> </a:t>
            </a:r>
            <a:r>
              <a:rPr lang="en-IN" dirty="0"/>
              <a:t>appropriate amount of calories to consume</a:t>
            </a:r>
            <a:r>
              <a:rPr lang="en-IN"/>
              <a:t>. </a:t>
            </a:r>
          </a:p>
          <a:p>
            <a:r>
              <a:rPr lang="en-IN"/>
              <a:t>Patients can also book appointments, which are updated in their booked appointments table once accepted by the doctor.</a:t>
            </a:r>
            <a:endParaRPr lang="en-IN">
              <a:cs typeface="Calibri"/>
            </a:endParaRPr>
          </a:p>
        </p:txBody>
      </p:sp>
      <p:sp>
        <p:nvSpPr>
          <p:cNvPr id="4" name="Slide Number Placeholder 3"/>
          <p:cNvSpPr>
            <a:spLocks noGrp="1"/>
          </p:cNvSpPr>
          <p:nvPr>
            <p:ph type="sldNum" sz="quarter" idx="5"/>
          </p:nvPr>
        </p:nvSpPr>
        <p:spPr/>
        <p:txBody>
          <a:bodyPr/>
          <a:lstStyle/>
          <a:p>
            <a:fld id="{4FE33DE1-6F2E-B445-8653-2E5FC0D998EF}" type="slidenum">
              <a:rPr lang="en-US" smtClean="0"/>
              <a:t>12</a:t>
            </a:fld>
            <a:endParaRPr lang="en-US" dirty="0"/>
          </a:p>
        </p:txBody>
      </p:sp>
    </p:spTree>
    <p:extLst>
      <p:ext uri="{BB962C8B-B14F-4D97-AF65-F5344CB8AC3E}">
        <p14:creationId xmlns:p14="http://schemas.microsoft.com/office/powerpoint/2010/main" val="402569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Here’s the doctor dashboard where the doctor </a:t>
            </a:r>
            <a:r>
              <a:rPr lang="en-IN"/>
              <a:t>gets </a:t>
            </a:r>
            <a:r>
              <a:rPr lang="en-IN" dirty="0"/>
              <a:t>key performance indicators</a:t>
            </a:r>
            <a:r>
              <a:rPr lang="en-IN"/>
              <a:t>, showing</a:t>
            </a:r>
            <a:r>
              <a:rPr lang="en-IN" dirty="0"/>
              <a:t> pending requests, booked appointments, </a:t>
            </a:r>
            <a:r>
              <a:rPr lang="en-IN"/>
              <a:t>and </a:t>
            </a:r>
            <a:r>
              <a:rPr lang="en-IN" dirty="0"/>
              <a:t>total appointments</a:t>
            </a:r>
            <a:r>
              <a:rPr lang="en-IN"/>
              <a:t>.</a:t>
            </a:r>
            <a:endParaRPr lang="en-US"/>
          </a:p>
          <a:p>
            <a:r>
              <a:rPr lang="en-IN"/>
              <a:t>The </a:t>
            </a:r>
            <a:r>
              <a:rPr lang="en-IN" dirty="0"/>
              <a:t>doctor can </a:t>
            </a:r>
            <a:r>
              <a:rPr lang="en-IN"/>
              <a:t>use the </a:t>
            </a:r>
            <a:r>
              <a:rPr lang="en-IN" dirty="0"/>
              <a:t>task tracker </a:t>
            </a:r>
            <a:r>
              <a:rPr lang="en-IN"/>
              <a:t>to note down tasks.</a:t>
            </a:r>
            <a:endParaRPr lang="en-IN">
              <a:cs typeface="Calibri"/>
            </a:endParaRPr>
          </a:p>
          <a:p>
            <a:r>
              <a:rPr lang="en-IN"/>
              <a:t>They also receive appointment requests, </a:t>
            </a:r>
            <a:r>
              <a:rPr lang="en-IN" dirty="0"/>
              <a:t>which can </a:t>
            </a:r>
            <a:r>
              <a:rPr lang="en-IN"/>
              <a:t>be accepted </a:t>
            </a:r>
            <a:r>
              <a:rPr lang="en-IN" dirty="0"/>
              <a:t>or </a:t>
            </a:r>
            <a:r>
              <a:rPr lang="en-IN"/>
              <a:t>rejected accordingly.</a:t>
            </a:r>
            <a:endParaRPr lang="en-IN">
              <a:cs typeface="Calibri"/>
            </a:endParaRPr>
          </a:p>
          <a:p>
            <a:r>
              <a:rPr lang="en-IN"/>
              <a:t>If </a:t>
            </a:r>
            <a:r>
              <a:rPr lang="en-IN" dirty="0"/>
              <a:t>accepted</a:t>
            </a:r>
            <a:r>
              <a:rPr lang="en-IN"/>
              <a:t>, the appointment is</a:t>
            </a:r>
            <a:r>
              <a:rPr lang="en-IN" dirty="0"/>
              <a:t> updated in </a:t>
            </a:r>
            <a:r>
              <a:rPr lang="en-IN"/>
              <a:t>the </a:t>
            </a:r>
            <a:r>
              <a:rPr lang="en-IN" dirty="0"/>
              <a:t>booked appointments table</a:t>
            </a:r>
            <a:r>
              <a:rPr lang="en-IN"/>
              <a:t>.</a:t>
            </a:r>
          </a:p>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13</a:t>
            </a:fld>
            <a:endParaRPr lang="en-US" dirty="0"/>
          </a:p>
        </p:txBody>
      </p:sp>
    </p:spTree>
    <p:extLst>
      <p:ext uri="{BB962C8B-B14F-4D97-AF65-F5344CB8AC3E}">
        <p14:creationId xmlns:p14="http://schemas.microsoft.com/office/powerpoint/2010/main" val="97215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1">
            <a:extLst>
              <a:ext uri="{FF2B5EF4-FFF2-40B4-BE49-F238E27FC236}">
                <a16:creationId xmlns:a16="http://schemas.microsoft.com/office/drawing/2014/main" id="{098C23CB-4BF7-816E-A510-D87719695ABA}"/>
              </a:ext>
            </a:extLst>
          </p:cNvPr>
          <p:cNvSpPr/>
          <p:nvPr userDrawn="1"/>
        </p:nvSpPr>
        <p:spPr>
          <a:xfrm rot="10800000">
            <a:off x="1476050" y="1379096"/>
            <a:ext cx="9239900" cy="5478904"/>
          </a:xfrm>
          <a:custGeom>
            <a:avLst/>
            <a:gdLst>
              <a:gd name="connsiteX0" fmla="*/ 5632 w 9239900"/>
              <a:gd name="connsiteY0" fmla="*/ 0 h 4886591"/>
              <a:gd name="connsiteX1" fmla="*/ 9234268 w 9239900"/>
              <a:gd name="connsiteY1" fmla="*/ 0 h 4886591"/>
              <a:gd name="connsiteX2" fmla="*/ 9239900 w 9239900"/>
              <a:gd name="connsiteY2" fmla="*/ 224751 h 4886591"/>
              <a:gd name="connsiteX3" fmla="*/ 4619950 w 9239900"/>
              <a:gd name="connsiteY3" fmla="*/ 4886591 h 4886591"/>
              <a:gd name="connsiteX4" fmla="*/ 0 w 9239900"/>
              <a:gd name="connsiteY4" fmla="*/ 224751 h 488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900" h="4886591">
                <a:moveTo>
                  <a:pt x="5632" y="0"/>
                </a:moveTo>
                <a:lnTo>
                  <a:pt x="9234268" y="0"/>
                </a:lnTo>
                <a:lnTo>
                  <a:pt x="9239900" y="224751"/>
                </a:lnTo>
                <a:cubicBezTo>
                  <a:pt x="9239900" y="2799414"/>
                  <a:pt x="7171478" y="4886591"/>
                  <a:pt x="4619950" y="4886591"/>
                </a:cubicBezTo>
                <a:cubicBezTo>
                  <a:pt x="2068422" y="4886591"/>
                  <a:pt x="0" y="2799414"/>
                  <a:pt x="0" y="224751"/>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Picture Placeholder 15">
            <a:extLst>
              <a:ext uri="{FF2B5EF4-FFF2-40B4-BE49-F238E27FC236}">
                <a16:creationId xmlns:a16="http://schemas.microsoft.com/office/drawing/2014/main" id="{E01AFF5E-2AE2-F6EE-AA93-402BFD084F39}"/>
              </a:ext>
            </a:extLst>
          </p:cNvPr>
          <p:cNvSpPr>
            <a:spLocks noGrp="1"/>
          </p:cNvSpPr>
          <p:nvPr>
            <p:ph type="pic" sz="quarter" idx="11" hasCustomPrompt="1"/>
          </p:nvPr>
        </p:nvSpPr>
        <p:spPr>
          <a:xfrm>
            <a:off x="1476700" y="1"/>
            <a:ext cx="9239250" cy="5478904"/>
          </a:xfrm>
          <a:custGeom>
            <a:avLst/>
            <a:gdLst>
              <a:gd name="connsiteX0" fmla="*/ 5307 w 9239250"/>
              <a:gd name="connsiteY0" fmla="*/ 0 h 4886324"/>
              <a:gd name="connsiteX1" fmla="*/ 9233943 w 9239250"/>
              <a:gd name="connsiteY1" fmla="*/ 0 h 4886324"/>
              <a:gd name="connsiteX2" fmla="*/ 9239250 w 9239250"/>
              <a:gd name="connsiteY2" fmla="*/ 211784 h 4886324"/>
              <a:gd name="connsiteX3" fmla="*/ 9239250 w 9239250"/>
              <a:gd name="connsiteY3" fmla="*/ 231244 h 4886324"/>
              <a:gd name="connsiteX4" fmla="*/ 9215723 w 9239250"/>
              <a:gd name="connsiteY4" fmla="*/ 701397 h 4886324"/>
              <a:gd name="connsiteX5" fmla="*/ 4857367 w 9239250"/>
              <a:gd name="connsiteY5" fmla="*/ 4880525 h 4886324"/>
              <a:gd name="connsiteX6" fmla="*/ 4630090 w 9239250"/>
              <a:gd name="connsiteY6" fmla="*/ 4886324 h 4886324"/>
              <a:gd name="connsiteX7" fmla="*/ 4609160 w 9239250"/>
              <a:gd name="connsiteY7" fmla="*/ 4886324 h 4886324"/>
              <a:gd name="connsiteX8" fmla="*/ 4381883 w 9239250"/>
              <a:gd name="connsiteY8" fmla="*/ 4880525 h 4886324"/>
              <a:gd name="connsiteX9" fmla="*/ 23528 w 9239250"/>
              <a:gd name="connsiteY9" fmla="*/ 701397 h 4886324"/>
              <a:gd name="connsiteX10" fmla="*/ 0 w 9239250"/>
              <a:gd name="connsiteY10" fmla="*/ 231247 h 4886324"/>
              <a:gd name="connsiteX11" fmla="*/ 0 w 9239250"/>
              <a:gd name="connsiteY11" fmla="*/ 211779 h 48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0" h="4886324">
                <a:moveTo>
                  <a:pt x="5307" y="0"/>
                </a:moveTo>
                <a:lnTo>
                  <a:pt x="9233943" y="0"/>
                </a:lnTo>
                <a:lnTo>
                  <a:pt x="9239250" y="211784"/>
                </a:lnTo>
                <a:lnTo>
                  <a:pt x="9239250" y="231244"/>
                </a:lnTo>
                <a:lnTo>
                  <a:pt x="9215723" y="701397"/>
                </a:lnTo>
                <a:cubicBezTo>
                  <a:pt x="8987021" y="2973800"/>
                  <a:pt x="7140923" y="4763722"/>
                  <a:pt x="4857367" y="4880525"/>
                </a:cubicBezTo>
                <a:lnTo>
                  <a:pt x="4630090" y="4886324"/>
                </a:lnTo>
                <a:lnTo>
                  <a:pt x="4609160" y="4886324"/>
                </a:lnTo>
                <a:lnTo>
                  <a:pt x="4381883" y="4880525"/>
                </a:lnTo>
                <a:cubicBezTo>
                  <a:pt x="2098327" y="4763722"/>
                  <a:pt x="252229" y="2973800"/>
                  <a:pt x="23528" y="701397"/>
                </a:cubicBezTo>
                <a:lnTo>
                  <a:pt x="0" y="231247"/>
                </a:lnTo>
                <a:lnTo>
                  <a:pt x="0" y="211779"/>
                </a:lnTo>
                <a:close/>
              </a:path>
            </a:pathLst>
          </a:custGeom>
        </p:spPr>
        <p:txBody>
          <a:bodyPr wrap="square">
            <a:noAutofit/>
          </a:bodyPr>
          <a:lstStyle>
            <a:lvl1pPr marL="0" indent="0">
              <a:buNone/>
              <a:defRPr sz="1400"/>
            </a:lvl1pPr>
          </a:lstStyle>
          <a:p>
            <a:r>
              <a:rPr lang="en-US" dirty="0"/>
              <a:t>Picture</a:t>
            </a:r>
          </a:p>
        </p:txBody>
      </p:sp>
      <p:sp>
        <p:nvSpPr>
          <p:cNvPr id="2" name="Title 1">
            <a:extLst>
              <a:ext uri="{FF2B5EF4-FFF2-40B4-BE49-F238E27FC236}">
                <a16:creationId xmlns:a16="http://schemas.microsoft.com/office/drawing/2014/main" id="{80169199-FFB3-A890-D12F-AEEC5AB5461B}"/>
              </a:ext>
            </a:extLst>
          </p:cNvPr>
          <p:cNvSpPr>
            <a:spLocks noGrp="1"/>
          </p:cNvSpPr>
          <p:nvPr>
            <p:ph type="title"/>
          </p:nvPr>
        </p:nvSpPr>
        <p:spPr>
          <a:xfrm>
            <a:off x="1883664" y="4498848"/>
            <a:ext cx="8421624" cy="2093976"/>
          </a:xfrm>
        </p:spPr>
        <p:txBody>
          <a:bodyPr>
            <a:noAutofit/>
          </a:bodyPr>
          <a:lstStyle>
            <a:lvl1pPr algn="ctr">
              <a:defRPr sz="7200" b="1" cap="all" spc="300" baseline="0"/>
            </a:lvl1pPr>
          </a:lstStyle>
          <a:p>
            <a:r>
              <a:rPr lang="en-US"/>
              <a:t>Click to edit Master title style</a:t>
            </a:r>
          </a:p>
        </p:txBody>
      </p:sp>
      <p:sp>
        <p:nvSpPr>
          <p:cNvPr id="5" name="Text Placeholder 4">
            <a:extLst>
              <a:ext uri="{FF2B5EF4-FFF2-40B4-BE49-F238E27FC236}">
                <a16:creationId xmlns:a16="http://schemas.microsoft.com/office/drawing/2014/main" id="{1F47E49B-6CDA-9B76-1FAC-07D71D057FAE}"/>
              </a:ext>
            </a:extLst>
          </p:cNvPr>
          <p:cNvSpPr>
            <a:spLocks noGrp="1"/>
          </p:cNvSpPr>
          <p:nvPr>
            <p:ph type="body" sz="quarter" idx="12"/>
          </p:nvPr>
        </p:nvSpPr>
        <p:spPr>
          <a:xfrm rot="16200000">
            <a:off x="-1545336" y="2660904"/>
            <a:ext cx="4645152" cy="1536192"/>
          </a:xfrm>
        </p:spPr>
        <p:txBody>
          <a:bodyPr anchor="ctr">
            <a:normAutofit/>
          </a:bodyPr>
          <a:lstStyle>
            <a:lvl1pPr marL="0" indent="0" algn="ctr">
              <a:buNone/>
              <a:defRPr sz="1400" cap="all" spc="300" baseline="0">
                <a:latin typeface="+mj-lt"/>
              </a:defRPr>
            </a:lvl1pPr>
          </a:lstStyle>
          <a:p>
            <a:pPr lvl="0"/>
            <a:r>
              <a:rPr lang="en-US" dirty="0"/>
              <a:t>Click to edit Master text styles</a:t>
            </a:r>
          </a:p>
        </p:txBody>
      </p:sp>
      <p:sp>
        <p:nvSpPr>
          <p:cNvPr id="7" name="Text Placeholder 4">
            <a:extLst>
              <a:ext uri="{FF2B5EF4-FFF2-40B4-BE49-F238E27FC236}">
                <a16:creationId xmlns:a16="http://schemas.microsoft.com/office/drawing/2014/main" id="{2BC1BC2F-2A80-32D5-E778-25FCC3D3B588}"/>
              </a:ext>
            </a:extLst>
          </p:cNvPr>
          <p:cNvSpPr>
            <a:spLocks noGrp="1"/>
          </p:cNvSpPr>
          <p:nvPr>
            <p:ph type="body" sz="quarter" idx="13"/>
          </p:nvPr>
        </p:nvSpPr>
        <p:spPr>
          <a:xfrm rot="16200000" flipH="1" flipV="1">
            <a:off x="9101328" y="2660904"/>
            <a:ext cx="4645152" cy="1536192"/>
          </a:xfrm>
        </p:spPr>
        <p:txBody>
          <a:bodyPr anchor="ctr">
            <a:normAutofit/>
          </a:bodyPr>
          <a:lstStyle>
            <a:lvl1pPr marL="0" indent="0" algn="ctr">
              <a:buNone/>
              <a:defRPr sz="1400" cap="all" spc="3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35344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A56009-3BE5-7F08-725F-41975A2103F1}"/>
              </a:ext>
            </a:extLst>
          </p:cNvPr>
          <p:cNvSpPr/>
          <p:nvPr userDrawn="1"/>
        </p:nvSpPr>
        <p:spPr>
          <a:xfrm rot="5400000">
            <a:off x="3352798" y="-2666995"/>
            <a:ext cx="5486397" cy="121919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A87F4D9-254F-4233-2472-F92D93799EAD}"/>
              </a:ext>
            </a:extLst>
          </p:cNvPr>
          <p:cNvSpPr/>
          <p:nvPr userDrawn="1"/>
        </p:nvSpPr>
        <p:spPr>
          <a:xfrm rot="16200000">
            <a:off x="-1979943" y="2261202"/>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1E18FF0-077E-6668-7400-46DBF42B8660}"/>
              </a:ext>
            </a:extLst>
          </p:cNvPr>
          <p:cNvSpPr/>
          <p:nvPr userDrawn="1"/>
        </p:nvSpPr>
        <p:spPr>
          <a:xfrm rot="5400000">
            <a:off x="2705099" y="-2705097"/>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7A6E5D-CFB0-24C1-2294-0E2E9CFC9263}"/>
              </a:ext>
            </a:extLst>
          </p:cNvPr>
          <p:cNvSpPr/>
          <p:nvPr userDrawn="1"/>
        </p:nvSpPr>
        <p:spPr>
          <a:xfrm rot="5400000">
            <a:off x="8801096" y="3467101"/>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1124712" y="2450592"/>
            <a:ext cx="4965192" cy="1965960"/>
          </a:xfrm>
        </p:spPr>
        <p:txBody>
          <a:bodyPr anchor="ctr">
            <a:noAutofit/>
          </a:bodyPr>
          <a:lstStyle>
            <a:lvl1pPr algn="r">
              <a:lnSpc>
                <a:spcPct val="100000"/>
              </a:lnSpc>
              <a:defRPr sz="7200" spc="200" baseline="0"/>
            </a:lvl1pPr>
          </a:lstStyle>
          <a:p>
            <a:r>
              <a:rPr lang="en-US" dirty="0"/>
              <a:t>Click to edit Master title style</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6858000" y="2587752"/>
            <a:ext cx="4636008" cy="1691640"/>
          </a:xfrm>
        </p:spPr>
        <p:txBody>
          <a:bodyPr>
            <a:noAutofit/>
          </a:bodyPr>
          <a:lstStyle>
            <a:lvl1pPr marL="0" indent="0">
              <a:lnSpc>
                <a:spcPct val="90000"/>
              </a:lnSpc>
              <a:spcBef>
                <a:spcPts val="1000"/>
              </a:spcBef>
              <a:buNone/>
              <a:defRPr sz="2400" spc="0" baseline="0"/>
            </a:lvl1pPr>
            <a:lvl2pPr>
              <a:defRPr sz="1600"/>
            </a:lvl2pPr>
            <a:lvl3pPr>
              <a:defRPr sz="1600"/>
            </a:lvl3pPr>
            <a:lvl4pPr>
              <a:defRPr sz="1600"/>
            </a:lvl4pPr>
            <a:lvl5pPr>
              <a:defRPr sz="1600"/>
            </a:lvl5pPr>
          </a:lstStyle>
          <a:p>
            <a:pPr lvl="0"/>
            <a:r>
              <a:rPr lang="en-US" dirty="0"/>
              <a:t>Click to edit Master text styles</a:t>
            </a:r>
          </a:p>
        </p:txBody>
      </p:sp>
    </p:spTree>
    <p:extLst>
      <p:ext uri="{BB962C8B-B14F-4D97-AF65-F5344CB8AC3E}">
        <p14:creationId xmlns:p14="http://schemas.microsoft.com/office/powerpoint/2010/main" val="41871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89D61-DB67-1495-CBF7-35A7248D711D}"/>
              </a:ext>
            </a:extLst>
          </p:cNvPr>
          <p:cNvSpPr>
            <a:spLocks noGrp="1"/>
          </p:cNvSpPr>
          <p:nvPr>
            <p:ph type="title"/>
          </p:nvPr>
        </p:nvSpPr>
        <p:spPr>
          <a:xfrm>
            <a:off x="832104" y="868680"/>
            <a:ext cx="5266944" cy="1618488"/>
          </a:xfrm>
        </p:spPr>
        <p:txBody>
          <a:bodyPr>
            <a:noAutofit/>
          </a:bodyPr>
          <a:lstStyle>
            <a:lvl1pPr>
              <a:defRPr sz="6000" b="1"/>
            </a:lvl1pPr>
          </a:lstStyle>
          <a:p>
            <a:r>
              <a:rPr lang="en-US" dirty="0"/>
              <a:t>Click to edit Master title style</a:t>
            </a:r>
          </a:p>
        </p:txBody>
      </p:sp>
      <p:sp>
        <p:nvSpPr>
          <p:cNvPr id="6" name="Text Placeholder 5">
            <a:extLst>
              <a:ext uri="{FF2B5EF4-FFF2-40B4-BE49-F238E27FC236}">
                <a16:creationId xmlns:a16="http://schemas.microsoft.com/office/drawing/2014/main" id="{2D0F2D0A-BAAF-2549-FFA2-FEB8BAE1FBC7}"/>
              </a:ext>
            </a:extLst>
          </p:cNvPr>
          <p:cNvSpPr>
            <a:spLocks noGrp="1"/>
          </p:cNvSpPr>
          <p:nvPr>
            <p:ph type="body" sz="quarter" idx="13"/>
          </p:nvPr>
        </p:nvSpPr>
        <p:spPr>
          <a:xfrm>
            <a:off x="1362456" y="2980944"/>
            <a:ext cx="3383280" cy="2752344"/>
          </a:xfrm>
        </p:spPr>
        <p:txBody>
          <a:bodyPr>
            <a:normAutofit/>
          </a:bodyPr>
          <a:lstStyle>
            <a:lvl1pPr marL="0" indent="0">
              <a:lnSpc>
                <a:spcPct val="100000"/>
              </a:lnSpc>
              <a:spcBef>
                <a:spcPts val="0"/>
              </a:spcBef>
              <a:spcAft>
                <a:spcPts val="1800"/>
              </a:spcAft>
              <a:buNone/>
              <a:defRPr sz="1600"/>
            </a:lvl1pPr>
          </a:lstStyle>
          <a:p>
            <a:pPr lvl="0"/>
            <a:r>
              <a:rPr lang="en-US" dirty="0"/>
              <a:t>Click to edit Master text styles</a:t>
            </a:r>
          </a:p>
        </p:txBody>
      </p:sp>
      <p:sp>
        <p:nvSpPr>
          <p:cNvPr id="15" name="Picture Placeholder 14">
            <a:extLst>
              <a:ext uri="{FF2B5EF4-FFF2-40B4-BE49-F238E27FC236}">
                <a16:creationId xmlns:a16="http://schemas.microsoft.com/office/drawing/2014/main" id="{F8CD9A70-8549-CC59-2676-F55CA05BD8B4}"/>
              </a:ext>
            </a:extLst>
          </p:cNvPr>
          <p:cNvSpPr>
            <a:spLocks noGrp="1"/>
          </p:cNvSpPr>
          <p:nvPr>
            <p:ph type="pic" sz="quarter" idx="12" hasCustomPrompt="1"/>
          </p:nvPr>
        </p:nvSpPr>
        <p:spPr>
          <a:xfrm>
            <a:off x="5182717" y="0"/>
            <a:ext cx="5475288" cy="6858000"/>
          </a:xfrm>
          <a:custGeom>
            <a:avLst/>
            <a:gdLst>
              <a:gd name="connsiteX0" fmla="*/ 1725546 w 5475288"/>
              <a:gd name="connsiteY0" fmla="*/ 0 h 6858000"/>
              <a:gd name="connsiteX1" fmla="*/ 5475288 w 5475288"/>
              <a:gd name="connsiteY1" fmla="*/ 0 h 6858000"/>
              <a:gd name="connsiteX2" fmla="*/ 5475288 w 5475288"/>
              <a:gd name="connsiteY2" fmla="*/ 6858000 h 6858000"/>
              <a:gd name="connsiteX3" fmla="*/ 1725545 w 5475288"/>
              <a:gd name="connsiteY3" fmla="*/ 6858000 h 6858000"/>
              <a:gd name="connsiteX4" fmla="*/ 1441507 w 5475288"/>
              <a:gd name="connsiteY4" fmla="*/ 6616491 h 6858000"/>
              <a:gd name="connsiteX5" fmla="*/ 4994 w 5475288"/>
              <a:gd name="connsiteY5" fmla="*/ 3666742 h 6858000"/>
              <a:gd name="connsiteX6" fmla="*/ 0 w 5475288"/>
              <a:gd name="connsiteY6" fmla="*/ 3492199 h 6858000"/>
              <a:gd name="connsiteX7" fmla="*/ 0 w 5475288"/>
              <a:gd name="connsiteY7" fmla="*/ 3365801 h 6858000"/>
              <a:gd name="connsiteX8" fmla="*/ 4994 w 5475288"/>
              <a:gd name="connsiteY8" fmla="*/ 3191258 h 6858000"/>
              <a:gd name="connsiteX9" fmla="*/ 1441507 w 5475288"/>
              <a:gd name="connsiteY9" fmla="*/ 241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88" h="6858000">
                <a:moveTo>
                  <a:pt x="1725546" y="0"/>
                </a:moveTo>
                <a:lnTo>
                  <a:pt x="5475288" y="0"/>
                </a:lnTo>
                <a:lnTo>
                  <a:pt x="5475288" y="6858000"/>
                </a:lnTo>
                <a:lnTo>
                  <a:pt x="1725545" y="6858000"/>
                </a:lnTo>
                <a:lnTo>
                  <a:pt x="1441507" y="6616491"/>
                </a:lnTo>
                <a:cubicBezTo>
                  <a:pt x="604936" y="5840934"/>
                  <a:pt x="70475" y="4808520"/>
                  <a:pt x="4994" y="3666742"/>
                </a:cubicBezTo>
                <a:lnTo>
                  <a:pt x="0" y="3492199"/>
                </a:lnTo>
                <a:lnTo>
                  <a:pt x="0" y="3365801"/>
                </a:lnTo>
                <a:lnTo>
                  <a:pt x="4994" y="3191258"/>
                </a:lnTo>
                <a:cubicBezTo>
                  <a:pt x="70475" y="2049480"/>
                  <a:pt x="604936" y="1017067"/>
                  <a:pt x="1441507" y="241510"/>
                </a:cubicBezTo>
                <a:close/>
              </a:path>
            </a:pathLst>
          </a:custGeom>
        </p:spPr>
        <p:txBody>
          <a:bodyPr wrap="square" anchor="ctr">
            <a:noAutofit/>
          </a:bodyPr>
          <a:lstStyle>
            <a:lvl1pPr marL="0" indent="0" algn="ctr">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10" name="Text Placeholder 9">
            <a:extLst>
              <a:ext uri="{FF2B5EF4-FFF2-40B4-BE49-F238E27FC236}">
                <a16:creationId xmlns:a16="http://schemas.microsoft.com/office/drawing/2014/main" id="{4617BB1C-6202-0017-D4A1-6CF13039DDC2}"/>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dirty="0">
                <a:noFill/>
              </a:defRPr>
            </a:lvl1pPr>
          </a:lstStyle>
          <a:p>
            <a:pPr marL="0" lvl="0" algn="ctr"/>
            <a:r>
              <a:rPr lang="en-US" dirty="0"/>
              <a:t>Click to edit Master text styles</a:t>
            </a:r>
          </a:p>
        </p:txBody>
      </p:sp>
      <p:sp>
        <p:nvSpPr>
          <p:cNvPr id="2" name="Footer Placeholder 1">
            <a:extLst>
              <a:ext uri="{FF2B5EF4-FFF2-40B4-BE49-F238E27FC236}">
                <a16:creationId xmlns:a16="http://schemas.microsoft.com/office/drawing/2014/main" id="{2C895E44-8BB4-22DB-782B-DEDBE96CC513}"/>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EA7DA117-367E-3E27-5E36-1D9C826A6BFA}"/>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12950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832104" y="868680"/>
            <a:ext cx="5266944" cy="1618488"/>
          </a:xfrm>
        </p:spPr>
        <p:txBody>
          <a:bodyPr>
            <a:noAutofit/>
          </a:bodyPr>
          <a:lstStyle>
            <a:lvl1pPr>
              <a:defRPr sz="6000"/>
            </a:lvl1pPr>
          </a:lstStyle>
          <a:p>
            <a:r>
              <a:rPr lang="en-US" dirty="0"/>
              <a:t>Click to edit Master title style</a:t>
            </a:r>
          </a:p>
        </p:txBody>
      </p:sp>
      <p:sp>
        <p:nvSpPr>
          <p:cNvPr id="4" name="Rectangle 3">
            <a:extLst>
              <a:ext uri="{FF2B5EF4-FFF2-40B4-BE49-F238E27FC236}">
                <a16:creationId xmlns:a16="http://schemas.microsoft.com/office/drawing/2014/main" id="{B04B529F-5769-6BEF-E691-6521F4ACDB73}"/>
              </a:ext>
            </a:extLst>
          </p:cNvPr>
          <p:cNvSpPr/>
          <p:nvPr userDrawn="1"/>
        </p:nvSpPr>
        <p:spPr>
          <a:xfrm>
            <a:off x="10658006" y="0"/>
            <a:ext cx="1533994" cy="623696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3CA7DC2D-7268-8F58-E0C2-6F42E98A5210}"/>
              </a:ext>
            </a:extLst>
          </p:cNvPr>
          <p:cNvSpPr>
            <a:spLocks noGrp="1"/>
          </p:cNvSpPr>
          <p:nvPr>
            <p:ph type="body" sz="quarter" idx="12"/>
          </p:nvPr>
        </p:nvSpPr>
        <p:spPr>
          <a:xfrm>
            <a:off x="1362456"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9" name="Text Placeholder 7">
            <a:extLst>
              <a:ext uri="{FF2B5EF4-FFF2-40B4-BE49-F238E27FC236}">
                <a16:creationId xmlns:a16="http://schemas.microsoft.com/office/drawing/2014/main" id="{F5746E5E-B809-F2FB-1D5F-3DEEAAE3AC82}"/>
              </a:ext>
            </a:extLst>
          </p:cNvPr>
          <p:cNvSpPr>
            <a:spLocks noGrp="1"/>
          </p:cNvSpPr>
          <p:nvPr>
            <p:ph type="body" sz="quarter" idx="13"/>
          </p:nvPr>
        </p:nvSpPr>
        <p:spPr>
          <a:xfrm>
            <a:off x="1362455"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CFC4C214-B21B-2FE4-2CFB-E32D144AAC8C}"/>
              </a:ext>
            </a:extLst>
          </p:cNvPr>
          <p:cNvSpPr>
            <a:spLocks noGrp="1"/>
          </p:cNvSpPr>
          <p:nvPr>
            <p:ph type="body" sz="quarter" idx="14"/>
          </p:nvPr>
        </p:nvSpPr>
        <p:spPr>
          <a:xfrm>
            <a:off x="4480560"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11" name="Text Placeholder 7">
            <a:extLst>
              <a:ext uri="{FF2B5EF4-FFF2-40B4-BE49-F238E27FC236}">
                <a16:creationId xmlns:a16="http://schemas.microsoft.com/office/drawing/2014/main" id="{4BCB0423-26CC-1866-36D6-417CE8478E0B}"/>
              </a:ext>
            </a:extLst>
          </p:cNvPr>
          <p:cNvSpPr>
            <a:spLocks noGrp="1"/>
          </p:cNvSpPr>
          <p:nvPr>
            <p:ph type="body" sz="quarter" idx="15"/>
          </p:nvPr>
        </p:nvSpPr>
        <p:spPr>
          <a:xfrm>
            <a:off x="448056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C91F37E2-352A-E656-2B44-10A08B806693}"/>
              </a:ext>
            </a:extLst>
          </p:cNvPr>
          <p:cNvSpPr>
            <a:spLocks noGrp="1"/>
          </p:cNvSpPr>
          <p:nvPr>
            <p:ph type="body" sz="quarter" idx="16"/>
          </p:nvPr>
        </p:nvSpPr>
        <p:spPr>
          <a:xfrm>
            <a:off x="7589520" y="2969369"/>
            <a:ext cx="2377440" cy="365760"/>
          </a:xfrm>
        </p:spPr>
        <p:txBody>
          <a:bodyPr>
            <a:noAutofit/>
          </a:bodyPr>
          <a:lstStyle>
            <a:lvl1pPr marL="0" indent="0">
              <a:lnSpc>
                <a:spcPct val="100000"/>
              </a:lnSpc>
              <a:spcBef>
                <a:spcPts val="0"/>
              </a:spcBef>
              <a:buNone/>
              <a:defRPr sz="2400" b="1"/>
            </a:lvl1pPr>
          </a:lstStyle>
          <a:p>
            <a:pPr lvl="0"/>
            <a:r>
              <a:rPr lang="en-US" dirty="0"/>
              <a:t>Click to edit Master text styles</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758952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9">
            <a:extLst>
              <a:ext uri="{FF2B5EF4-FFF2-40B4-BE49-F238E27FC236}">
                <a16:creationId xmlns:a16="http://schemas.microsoft.com/office/drawing/2014/main" id="{172931EA-341C-999B-DB4A-D602BB175D6B}"/>
              </a:ext>
            </a:extLst>
          </p:cNvPr>
          <p:cNvSpPr/>
          <p:nvPr userDrawn="1"/>
        </p:nvSpPr>
        <p:spPr>
          <a:xfrm rot="10800000" flipV="1">
            <a:off x="5903249" y="0"/>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6EA7790D-787D-B16D-4F53-AF0F195555CA}"/>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F9961C4E-0427-2EE8-F054-700072354C6B}"/>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8531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1">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dirty="0"/>
              <a:t>Click to edit Master title style</a:t>
            </a:r>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2066925" y="606425"/>
            <a:ext cx="8161338" cy="5645150"/>
          </a:xfrm>
        </p:spPr>
        <p:txBody>
          <a:bodyPr anchor="ctr"/>
          <a:lstStyle>
            <a:lvl1pPr marL="0" indent="0" algn="ctr">
              <a:buNone/>
              <a:defRPr/>
            </a:lvl1pPr>
          </a:lstStyle>
          <a:p>
            <a:endParaRPr lang="en-US" dirty="0"/>
          </a:p>
        </p:txBody>
      </p:sp>
      <p:sp>
        <p:nvSpPr>
          <p:cNvPr id="12" name="Text Placeholder 11">
            <a:extLst>
              <a:ext uri="{FF2B5EF4-FFF2-40B4-BE49-F238E27FC236}">
                <a16:creationId xmlns:a16="http://schemas.microsoft.com/office/drawing/2014/main" id="{59080C07-DA0E-40A9-A6C9-FEAA64B274B0}"/>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dirty="0">
                <a:noFill/>
              </a:defRPr>
            </a:lvl1pPr>
          </a:lstStyle>
          <a:p>
            <a:pPr marL="0" lvl="0" algn="ctr"/>
            <a:r>
              <a:rPr lang="en-US" dirty="0"/>
              <a:t>Click to edit Master text styles</a:t>
            </a:r>
          </a:p>
        </p:txBody>
      </p:sp>
    </p:spTree>
    <p:extLst>
      <p:ext uri="{BB962C8B-B14F-4D97-AF65-F5344CB8AC3E}">
        <p14:creationId xmlns:p14="http://schemas.microsoft.com/office/powerpoint/2010/main" val="39925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icture collage">
    <p:spTree>
      <p:nvGrpSpPr>
        <p:cNvPr id="1" name=""/>
        <p:cNvGrpSpPr/>
        <p:nvPr/>
      </p:nvGrpSpPr>
      <p:grpSpPr>
        <a:xfrm>
          <a:off x="0" y="0"/>
          <a:ext cx="0" cy="0"/>
          <a:chOff x="0" y="0"/>
          <a:chExt cx="0" cy="0"/>
        </a:xfrm>
      </p:grpSpPr>
      <p:sp>
        <p:nvSpPr>
          <p:cNvPr id="24" name="Picture Placeholder 4">
            <a:extLst>
              <a:ext uri="{FF2B5EF4-FFF2-40B4-BE49-F238E27FC236}">
                <a16:creationId xmlns:a16="http://schemas.microsoft.com/office/drawing/2014/main" id="{8B42AE4D-7E8A-373B-826E-ED8767EF67F5}"/>
              </a:ext>
            </a:extLst>
          </p:cNvPr>
          <p:cNvSpPr>
            <a:spLocks noGrp="1"/>
          </p:cNvSpPr>
          <p:nvPr>
            <p:ph type="pic" sz="quarter" idx="16" hasCustomPrompt="1"/>
          </p:nvPr>
        </p:nvSpPr>
        <p:spPr>
          <a:xfrm>
            <a:off x="723900" y="0"/>
            <a:ext cx="4958327" cy="6858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4A1ACA1B-89B4-3605-1B5E-989DDF75BB28}"/>
              </a:ext>
            </a:extLst>
          </p:cNvPr>
          <p:cNvSpPr>
            <a:spLocks noGrp="1"/>
          </p:cNvSpPr>
          <p:nvPr>
            <p:ph type="pic" sz="quarter" idx="15" hasCustomPrompt="1"/>
          </p:nvPr>
        </p:nvSpPr>
        <p:spPr>
          <a:xfrm>
            <a:off x="5682223" y="0"/>
            <a:ext cx="4217586" cy="3429000"/>
          </a:xfrm>
          <a:noFill/>
          <a:ln>
            <a:noFill/>
          </a:ln>
        </p:spPr>
        <p:txBody>
          <a:bodyPr>
            <a:normAutofit/>
          </a:bodyPr>
          <a:lstStyle>
            <a:lvl1pPr marL="0" indent="0">
              <a:buNone/>
              <a:defRPr sz="1400"/>
            </a:lvl1pPr>
          </a:lstStyle>
          <a:p>
            <a:r>
              <a:rPr lang="en-US" dirty="0"/>
              <a:t>Picture</a:t>
            </a:r>
          </a:p>
        </p:txBody>
      </p:sp>
      <p:sp>
        <p:nvSpPr>
          <p:cNvPr id="25" name="Picture Placeholder 4">
            <a:extLst>
              <a:ext uri="{FF2B5EF4-FFF2-40B4-BE49-F238E27FC236}">
                <a16:creationId xmlns:a16="http://schemas.microsoft.com/office/drawing/2014/main" id="{ED78AD93-CCB0-81FB-63C1-2DA4A0910147}"/>
              </a:ext>
            </a:extLst>
          </p:cNvPr>
          <p:cNvSpPr>
            <a:spLocks noGrp="1"/>
          </p:cNvSpPr>
          <p:nvPr>
            <p:ph type="pic" sz="quarter" idx="17" hasCustomPrompt="1"/>
          </p:nvPr>
        </p:nvSpPr>
        <p:spPr>
          <a:xfrm>
            <a:off x="5682226" y="3429000"/>
            <a:ext cx="4975778"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14" name="Rectangle 13">
            <a:extLst>
              <a:ext uri="{FF2B5EF4-FFF2-40B4-BE49-F238E27FC236}">
                <a16:creationId xmlns:a16="http://schemas.microsoft.com/office/drawing/2014/main" id="{925CFEFC-EFB5-3B4F-6F4A-34BD6260A636}"/>
              </a:ext>
            </a:extLst>
          </p:cNvPr>
          <p:cNvSpPr/>
          <p:nvPr userDrawn="1"/>
        </p:nvSpPr>
        <p:spPr>
          <a:xfrm>
            <a:off x="0" y="0"/>
            <a:ext cx="740745"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95BCA1-704F-DB29-FA0F-C5A61648FBA8}"/>
              </a:ext>
            </a:extLst>
          </p:cNvPr>
          <p:cNvSpPr/>
          <p:nvPr userDrawn="1"/>
        </p:nvSpPr>
        <p:spPr>
          <a:xfrm>
            <a:off x="9897797" y="3219"/>
            <a:ext cx="760207" cy="3429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59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A4F1A-2B20-5C9F-65AA-33D7C1FC6863}"/>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621792" y="606425"/>
            <a:ext cx="8161338" cy="5645150"/>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a:off x="6147816" y="4187952"/>
            <a:ext cx="6044184" cy="2066544"/>
          </a:xfrm>
        </p:spPr>
        <p:txBody>
          <a:bodyPr anchor="ctr">
            <a:noAutofit/>
          </a:bodyPr>
          <a:lstStyle>
            <a:lvl1pPr algn="ctr">
              <a:defRPr sz="6000"/>
            </a:lvl1pPr>
          </a:lstStyle>
          <a:p>
            <a:r>
              <a:rPr lang="en-US" dirty="0"/>
              <a:t>Click to edit Master title style</a:t>
            </a:r>
          </a:p>
        </p:txBody>
      </p:sp>
      <p:sp>
        <p:nvSpPr>
          <p:cNvPr id="14" name="Text Placeholder 13">
            <a:extLst>
              <a:ext uri="{FF2B5EF4-FFF2-40B4-BE49-F238E27FC236}">
                <a16:creationId xmlns:a16="http://schemas.microsoft.com/office/drawing/2014/main" id="{BF1AD0C1-723A-B5D7-972E-ED8FE78335FB}"/>
              </a:ext>
            </a:extLst>
          </p:cNvPr>
          <p:cNvSpPr>
            <a:spLocks noGrp="1"/>
          </p:cNvSpPr>
          <p:nvPr>
            <p:ph type="body" sz="quarter" idx="12"/>
          </p:nvPr>
        </p:nvSpPr>
        <p:spPr>
          <a:xfrm>
            <a:off x="624144" y="4529128"/>
            <a:ext cx="6288750" cy="2328873"/>
          </a:xfrm>
          <a:custGeom>
            <a:avLst/>
            <a:gdLst>
              <a:gd name="connsiteX0" fmla="*/ 3144375 w 6288750"/>
              <a:gd name="connsiteY0" fmla="*/ 0 h 2328873"/>
              <a:gd name="connsiteX1" fmla="*/ 6162468 w 6288750"/>
              <a:gd name="connsiteY1" fmla="*/ 2032288 h 2328873"/>
              <a:gd name="connsiteX2" fmla="*/ 6288750 w 6288750"/>
              <a:gd name="connsiteY2" fmla="*/ 2328873 h 2328873"/>
              <a:gd name="connsiteX3" fmla="*/ 0 w 6288750"/>
              <a:gd name="connsiteY3" fmla="*/ 2328873 h 2328873"/>
              <a:gd name="connsiteX4" fmla="*/ 126281 w 6288750"/>
              <a:gd name="connsiteY4" fmla="*/ 2032288 h 2328873"/>
              <a:gd name="connsiteX5" fmla="*/ 3144375 w 6288750"/>
              <a:gd name="connsiteY5" fmla="*/ 0 h 23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8750" h="2328873">
                <a:moveTo>
                  <a:pt x="3144375" y="0"/>
                </a:moveTo>
                <a:cubicBezTo>
                  <a:pt x="4447628" y="0"/>
                  <a:pt x="5581235" y="821766"/>
                  <a:pt x="6162468" y="2032288"/>
                </a:cubicBezTo>
                <a:lnTo>
                  <a:pt x="6288750" y="2328873"/>
                </a:lnTo>
                <a:lnTo>
                  <a:pt x="0" y="2328873"/>
                </a:lnTo>
                <a:lnTo>
                  <a:pt x="126281" y="2032288"/>
                </a:lnTo>
                <a:cubicBezTo>
                  <a:pt x="707515" y="821766"/>
                  <a:pt x="1841122" y="0"/>
                  <a:pt x="3144375" y="0"/>
                </a:cubicBezTo>
                <a:close/>
              </a:path>
            </a:pathLst>
          </a:cu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smtClean="0">
                <a:noFill/>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US" dirty="0"/>
              <a:t>Click to edit Master text styles</a:t>
            </a:r>
          </a:p>
        </p:txBody>
      </p:sp>
    </p:spTree>
    <p:extLst>
      <p:ext uri="{BB962C8B-B14F-4D97-AF65-F5344CB8AC3E}">
        <p14:creationId xmlns:p14="http://schemas.microsoft.com/office/powerpoint/2010/main" val="126580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picture collage">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1" y="0"/>
            <a:ext cx="5324981" cy="3429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E99A534A-A8D8-778B-D1BE-5D75A5661063}"/>
              </a:ext>
            </a:extLst>
          </p:cNvPr>
          <p:cNvSpPr>
            <a:spLocks noGrp="1"/>
          </p:cNvSpPr>
          <p:nvPr>
            <p:ph type="pic" sz="quarter" idx="16" hasCustomPrompt="1"/>
          </p:nvPr>
        </p:nvSpPr>
        <p:spPr>
          <a:xfrm>
            <a:off x="-1" y="3429000"/>
            <a:ext cx="5324981" cy="3429000"/>
          </a:xfrm>
          <a:noFill/>
          <a:ln>
            <a:noFill/>
          </a:ln>
        </p:spPr>
        <p:txBody>
          <a:bodyPr>
            <a:normAutofit/>
          </a:bodyPr>
          <a:lstStyle>
            <a:lvl1pPr marL="0" indent="0">
              <a:buNone/>
              <a:defRPr sz="1400"/>
            </a:lvl1pPr>
          </a:lstStyle>
          <a:p>
            <a:r>
              <a:rPr lang="en-US" dirty="0"/>
              <a:t>Picture</a:t>
            </a:r>
          </a:p>
        </p:txBody>
      </p:sp>
      <p:sp>
        <p:nvSpPr>
          <p:cNvPr id="22" name="Picture Placeholder 4">
            <a:extLst>
              <a:ext uri="{FF2B5EF4-FFF2-40B4-BE49-F238E27FC236}">
                <a16:creationId xmlns:a16="http://schemas.microsoft.com/office/drawing/2014/main" id="{A5BD0C02-757A-F01D-6701-6288994C58DD}"/>
              </a:ext>
            </a:extLst>
          </p:cNvPr>
          <p:cNvSpPr>
            <a:spLocks noGrp="1"/>
          </p:cNvSpPr>
          <p:nvPr>
            <p:ph type="pic" sz="quarter" idx="15" hasCustomPrompt="1"/>
          </p:nvPr>
        </p:nvSpPr>
        <p:spPr>
          <a:xfrm>
            <a:off x="5311674" y="0"/>
            <a:ext cx="5324981" cy="3429000"/>
          </a:xfrm>
          <a:noFill/>
          <a:ln>
            <a:noFill/>
          </a:ln>
        </p:spPr>
        <p:txBody>
          <a:bodyPr>
            <a:normAutofit/>
          </a:bodyPr>
          <a:lstStyle>
            <a:lvl1pPr marL="0" indent="0">
              <a:buNone/>
              <a:defRPr sz="1400"/>
            </a:lvl1pPr>
          </a:lstStyle>
          <a:p>
            <a:r>
              <a:rPr lang="en-US" dirty="0"/>
              <a:t>Picture</a:t>
            </a:r>
          </a:p>
        </p:txBody>
      </p:sp>
      <p:sp>
        <p:nvSpPr>
          <p:cNvPr id="24" name="Picture Placeholder 4">
            <a:extLst>
              <a:ext uri="{FF2B5EF4-FFF2-40B4-BE49-F238E27FC236}">
                <a16:creationId xmlns:a16="http://schemas.microsoft.com/office/drawing/2014/main" id="{EB68A042-8AD3-B191-F6E9-95DCF5785D54}"/>
              </a:ext>
            </a:extLst>
          </p:cNvPr>
          <p:cNvSpPr>
            <a:spLocks noGrp="1"/>
          </p:cNvSpPr>
          <p:nvPr>
            <p:ph type="pic" sz="quarter" idx="17" hasCustomPrompt="1"/>
          </p:nvPr>
        </p:nvSpPr>
        <p:spPr>
          <a:xfrm>
            <a:off x="5311674" y="3429000"/>
            <a:ext cx="5324982"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958967866"/>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2160"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411E8E-845E-BA86-7934-2523CBB415A8}"/>
              </a:ext>
            </a:extLst>
          </p:cNvPr>
          <p:cNvSpPr/>
          <p:nvPr userDrawn="1"/>
        </p:nvSpPr>
        <p:spPr>
          <a:xfrm>
            <a:off x="6096000" y="685798"/>
            <a:ext cx="6095997" cy="54863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277B985B-E9EE-B7BF-8A40-7C110A908DDC}"/>
              </a:ext>
            </a:extLst>
          </p:cNvPr>
          <p:cNvSpPr>
            <a:spLocks noGrp="1"/>
          </p:cNvSpPr>
          <p:nvPr>
            <p:ph type="pic" sz="quarter" idx="10" hasCustomPrompt="1"/>
          </p:nvPr>
        </p:nvSpPr>
        <p:spPr>
          <a:xfrm>
            <a:off x="2082270" y="0"/>
            <a:ext cx="6957558" cy="6858000"/>
          </a:xfrm>
          <a:custGeom>
            <a:avLst/>
            <a:gdLst>
              <a:gd name="connsiteX0" fmla="*/ 597755 w 6957558"/>
              <a:gd name="connsiteY0" fmla="*/ 0 h 6858000"/>
              <a:gd name="connsiteX1" fmla="*/ 5108230 w 6957558"/>
              <a:gd name="connsiteY1" fmla="*/ 0 h 6858000"/>
              <a:gd name="connsiteX2" fmla="*/ 5147894 w 6957558"/>
              <a:gd name="connsiteY2" fmla="*/ 25428 h 6858000"/>
              <a:gd name="connsiteX3" fmla="*/ 6957558 w 6957558"/>
              <a:gd name="connsiteY3" fmla="*/ 3428999 h 6858000"/>
              <a:gd name="connsiteX4" fmla="*/ 5147895 w 6957558"/>
              <a:gd name="connsiteY4" fmla="*/ 6832569 h 6858000"/>
              <a:gd name="connsiteX5" fmla="*/ 5108226 w 6957558"/>
              <a:gd name="connsiteY5" fmla="*/ 6858000 h 6858000"/>
              <a:gd name="connsiteX6" fmla="*/ 597760 w 6957558"/>
              <a:gd name="connsiteY6" fmla="*/ 6858000 h 6858000"/>
              <a:gd name="connsiteX7" fmla="*/ 558091 w 6957558"/>
              <a:gd name="connsiteY7" fmla="*/ 6832569 h 6858000"/>
              <a:gd name="connsiteX8" fmla="*/ 166860 w 6957558"/>
              <a:gd name="connsiteY8" fmla="*/ 6532656 h 6858000"/>
              <a:gd name="connsiteX9" fmla="*/ 0 w 6957558"/>
              <a:gd name="connsiteY9" fmla="*/ 6379173 h 6858000"/>
              <a:gd name="connsiteX10" fmla="*/ 0 w 6957558"/>
              <a:gd name="connsiteY10" fmla="*/ 478824 h 6858000"/>
              <a:gd name="connsiteX11" fmla="*/ 166860 w 6957558"/>
              <a:gd name="connsiteY11" fmla="*/ 325342 h 6858000"/>
              <a:gd name="connsiteX12" fmla="*/ 558091 w 6957558"/>
              <a:gd name="connsiteY12" fmla="*/ 254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7558" h="6858000">
                <a:moveTo>
                  <a:pt x="597755" y="0"/>
                </a:moveTo>
                <a:lnTo>
                  <a:pt x="5108230" y="0"/>
                </a:lnTo>
                <a:lnTo>
                  <a:pt x="5147894" y="25428"/>
                </a:lnTo>
                <a:cubicBezTo>
                  <a:pt x="6239716" y="763048"/>
                  <a:pt x="6957558" y="2012193"/>
                  <a:pt x="6957558" y="3428999"/>
                </a:cubicBezTo>
                <a:cubicBezTo>
                  <a:pt x="6957558" y="4845805"/>
                  <a:pt x="6239716" y="6094949"/>
                  <a:pt x="5147895" y="6832569"/>
                </a:cubicBezTo>
                <a:lnTo>
                  <a:pt x="5108226" y="6858000"/>
                </a:lnTo>
                <a:lnTo>
                  <a:pt x="597760" y="6858000"/>
                </a:lnTo>
                <a:lnTo>
                  <a:pt x="558091" y="6832569"/>
                </a:lnTo>
                <a:cubicBezTo>
                  <a:pt x="421614" y="6740367"/>
                  <a:pt x="290979" y="6640172"/>
                  <a:pt x="166860" y="6532656"/>
                </a:cubicBezTo>
                <a:lnTo>
                  <a:pt x="0" y="6379173"/>
                </a:lnTo>
                <a:lnTo>
                  <a:pt x="0" y="478824"/>
                </a:lnTo>
                <a:lnTo>
                  <a:pt x="166860" y="325342"/>
                </a:lnTo>
                <a:cubicBezTo>
                  <a:pt x="290979" y="217826"/>
                  <a:pt x="421613" y="117631"/>
                  <a:pt x="558091" y="25428"/>
                </a:cubicBezTo>
                <a:close/>
              </a:path>
            </a:pathLst>
          </a:custGeom>
        </p:spPr>
        <p:txBody>
          <a:bodyPr wrap="square">
            <a:noAutofit/>
          </a:bodyPr>
          <a:lstStyle>
            <a:lvl1pPr marL="0" indent="0">
              <a:buNone/>
              <a:defRPr sz="1400"/>
            </a:lvl1pPr>
          </a:lstStyle>
          <a:p>
            <a:r>
              <a:rPr lang="en-US" dirty="0"/>
              <a:t>Picture</a:t>
            </a:r>
          </a:p>
        </p:txBody>
      </p:sp>
      <p:sp>
        <p:nvSpPr>
          <p:cNvPr id="4" name="Title 1">
            <a:extLst>
              <a:ext uri="{FF2B5EF4-FFF2-40B4-BE49-F238E27FC236}">
                <a16:creationId xmlns:a16="http://schemas.microsoft.com/office/drawing/2014/main" id="{63FE2B18-CA83-0C24-A1E9-1E85806643F5}"/>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dirty="0"/>
              <a:t>Click to edit Master title style</a:t>
            </a:r>
          </a:p>
        </p:txBody>
      </p:sp>
    </p:spTree>
    <p:extLst>
      <p:ext uri="{BB962C8B-B14F-4D97-AF65-F5344CB8AC3E}">
        <p14:creationId xmlns:p14="http://schemas.microsoft.com/office/powerpoint/2010/main" val="5912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picture collage">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8B1B496C-E446-5FEB-668D-FEE5483757E1}"/>
              </a:ext>
            </a:extLst>
          </p:cNvPr>
          <p:cNvSpPr>
            <a:spLocks noGrp="1"/>
          </p:cNvSpPr>
          <p:nvPr>
            <p:ph type="pic" sz="quarter" idx="18" hasCustomPrompt="1"/>
          </p:nvPr>
        </p:nvSpPr>
        <p:spPr>
          <a:xfrm>
            <a:off x="1" y="685800"/>
            <a:ext cx="3236042" cy="3906520"/>
          </a:xfrm>
          <a:noFill/>
          <a:ln>
            <a:noFill/>
          </a:ln>
        </p:spPr>
        <p:txBody>
          <a:bodyPr>
            <a:normAutofit/>
          </a:bodyPr>
          <a:lstStyle>
            <a:lvl1pPr marL="0" indent="0">
              <a:buNone/>
              <a:defRPr sz="1400"/>
            </a:lvl1pPr>
          </a:lstStyle>
          <a:p>
            <a:r>
              <a:rPr lang="en-US" dirty="0"/>
              <a:t>Picture</a:t>
            </a:r>
          </a:p>
        </p:txBody>
      </p:sp>
      <p:sp>
        <p:nvSpPr>
          <p:cNvPr id="18" name="Picture Placeholder 4">
            <a:extLst>
              <a:ext uri="{FF2B5EF4-FFF2-40B4-BE49-F238E27FC236}">
                <a16:creationId xmlns:a16="http://schemas.microsoft.com/office/drawing/2014/main" id="{919A1258-3D7D-6780-FCF8-E9A0D8346534}"/>
              </a:ext>
            </a:extLst>
          </p:cNvPr>
          <p:cNvSpPr>
            <a:spLocks noGrp="1"/>
          </p:cNvSpPr>
          <p:nvPr>
            <p:ph type="pic" sz="quarter" idx="16" hasCustomPrompt="1"/>
          </p:nvPr>
        </p:nvSpPr>
        <p:spPr>
          <a:xfrm>
            <a:off x="1" y="4587240"/>
            <a:ext cx="3236042" cy="2270760"/>
          </a:xfrm>
          <a:noFill/>
          <a:ln>
            <a:noFill/>
          </a:ln>
        </p:spPr>
        <p:txBody>
          <a:bodyPr>
            <a:normAutofit/>
          </a:bodyPr>
          <a:lstStyle>
            <a:lvl1pPr marL="0" indent="0">
              <a:buNone/>
              <a:defRPr sz="1400"/>
            </a:lvl1pPr>
          </a:lstStyle>
          <a:p>
            <a:r>
              <a:rPr lang="en-US" dirty="0"/>
              <a:t>Picture</a:t>
            </a:r>
          </a:p>
        </p:txBody>
      </p:sp>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3236043" y="685800"/>
            <a:ext cx="4185920" cy="6172200"/>
          </a:xfrm>
          <a:noFill/>
          <a:ln>
            <a:noFill/>
          </a:ln>
        </p:spPr>
        <p:txBody>
          <a:bodyPr>
            <a:normAutofit/>
          </a:bodyPr>
          <a:lstStyle>
            <a:lvl1pPr marL="0" indent="0">
              <a:buNone/>
              <a:defRPr sz="1400"/>
            </a:lvl1pPr>
          </a:lstStyle>
          <a:p>
            <a:r>
              <a:rPr lang="en-US" dirty="0"/>
              <a:t>Picture</a:t>
            </a:r>
          </a:p>
        </p:txBody>
      </p:sp>
      <p:sp>
        <p:nvSpPr>
          <p:cNvPr id="12" name="Picture Placeholder 4">
            <a:extLst>
              <a:ext uri="{FF2B5EF4-FFF2-40B4-BE49-F238E27FC236}">
                <a16:creationId xmlns:a16="http://schemas.microsoft.com/office/drawing/2014/main" id="{A7B43A0B-3959-6EAF-113F-B4EAD2AF58F4}"/>
              </a:ext>
            </a:extLst>
          </p:cNvPr>
          <p:cNvSpPr>
            <a:spLocks noGrp="1"/>
          </p:cNvSpPr>
          <p:nvPr>
            <p:ph type="pic" sz="quarter" idx="17" hasCustomPrompt="1"/>
          </p:nvPr>
        </p:nvSpPr>
        <p:spPr>
          <a:xfrm>
            <a:off x="7421964" y="685800"/>
            <a:ext cx="3236042" cy="2270760"/>
          </a:xfrm>
          <a:noFill/>
          <a:ln>
            <a:noFill/>
          </a:ln>
        </p:spPr>
        <p:txBody>
          <a:bodyPr>
            <a:normAutofit/>
          </a:bodyPr>
          <a:lstStyle>
            <a:lvl1pPr marL="0" indent="0">
              <a:buNone/>
              <a:defRPr sz="1400"/>
            </a:lvl1pPr>
          </a:lstStyle>
          <a:p>
            <a:r>
              <a:rPr lang="en-US" dirty="0"/>
              <a:t>Picture</a:t>
            </a:r>
          </a:p>
        </p:txBody>
      </p:sp>
      <p:sp>
        <p:nvSpPr>
          <p:cNvPr id="14" name="Picture Placeholder 4">
            <a:extLst>
              <a:ext uri="{FF2B5EF4-FFF2-40B4-BE49-F238E27FC236}">
                <a16:creationId xmlns:a16="http://schemas.microsoft.com/office/drawing/2014/main" id="{0B2D2027-BC96-A53A-048B-50F70DA0779F}"/>
              </a:ext>
            </a:extLst>
          </p:cNvPr>
          <p:cNvSpPr>
            <a:spLocks noGrp="1"/>
          </p:cNvSpPr>
          <p:nvPr>
            <p:ph type="pic" sz="quarter" idx="19" hasCustomPrompt="1"/>
          </p:nvPr>
        </p:nvSpPr>
        <p:spPr>
          <a:xfrm>
            <a:off x="7421964" y="2951480"/>
            <a:ext cx="3236042" cy="390652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3" name="Rectangle 2">
            <a:extLst>
              <a:ext uri="{FF2B5EF4-FFF2-40B4-BE49-F238E27FC236}">
                <a16:creationId xmlns:a16="http://schemas.microsoft.com/office/drawing/2014/main" id="{21251642-BEBC-0776-BD8B-99D31ED3BCFA}"/>
              </a:ext>
            </a:extLst>
          </p:cNvPr>
          <p:cNvSpPr/>
          <p:nvPr userDrawn="1"/>
        </p:nvSpPr>
        <p:spPr>
          <a:xfrm rot="5400000">
            <a:off x="5753098" y="-5753100"/>
            <a:ext cx="685801" cy="12192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348800"/>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432"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guide id="6"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838200" y="823119"/>
            <a:ext cx="7377113"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838200" y="2714625"/>
            <a:ext cx="8162925" cy="3462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8E4C4FB-34BA-9BC5-D26D-78453CE758C8}"/>
              </a:ext>
            </a:extLst>
          </p:cNvPr>
          <p:cNvSpPr>
            <a:spLocks noGrp="1"/>
          </p:cNvSpPr>
          <p:nvPr>
            <p:ph type="ftr" sz="quarter" idx="3"/>
          </p:nvPr>
        </p:nvSpPr>
        <p:spPr>
          <a:xfrm rot="5400000">
            <a:off x="9303308" y="2840600"/>
            <a:ext cx="4243390" cy="1533992"/>
          </a:xfrm>
          <a:prstGeom prst="rect">
            <a:avLst/>
          </a:prstGeom>
        </p:spPr>
        <p:txBody>
          <a:bodyPr vert="horz" lIns="91440" tIns="45720" rIns="91440" bIns="45720" rtlCol="0" anchor="ctr"/>
          <a:lstStyle>
            <a:lvl1pPr algn="ctr">
              <a:defRPr sz="1200" b="0" i="0" spc="300" baseline="0">
                <a:solidFill>
                  <a:schemeClr val="bg1"/>
                </a:solidFill>
                <a:latin typeface="+mj-lt"/>
                <a:cs typeface="Posterama" panose="020B0504020200020000"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0658006" y="5729289"/>
            <a:ext cx="1533993" cy="1127124"/>
          </a:xfrm>
          <a:prstGeom prst="rect">
            <a:avLst/>
          </a:prstGeom>
        </p:spPr>
        <p:txBody>
          <a:bodyPr vert="horz" lIns="91440" tIns="45720" rIns="91440" bIns="45720" rtlCol="0" anchor="ctr"/>
          <a:lstStyle>
            <a:lvl1pPr algn="ctr">
              <a:defRPr sz="6000" b="0" i="0">
                <a:solidFill>
                  <a:schemeClr val="bg1"/>
                </a:solidFill>
                <a:latin typeface="+mj-lt"/>
                <a:cs typeface="Posterama" panose="020B0504020200020000" pitchFamily="34" charset="0"/>
              </a:defRPr>
            </a:lvl1p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5" r:id="rId3"/>
    <p:sldLayoutId id="2147483675" r:id="rId4"/>
    <p:sldLayoutId id="2147483668" r:id="rId5"/>
    <p:sldLayoutId id="2147483676" r:id="rId6"/>
    <p:sldLayoutId id="2147483663" r:id="rId7"/>
    <p:sldLayoutId id="2147483662" r:id="rId8"/>
    <p:sldLayoutId id="2147483673" r:id="rId9"/>
    <p:sldLayoutId id="2147483677" r:id="rId10"/>
  </p:sldLayoutIdLst>
  <p:hf hdr="0" dt="0"/>
  <p:txStyles>
    <p:title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jpeg"/><Relationship Id="rId5" Type="http://schemas.microsoft.com/office/2007/relationships/hdphoto" Target="../media/hdphoto10.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8.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B566AAA-6DB2-2ABD-AF2A-E22BC1914175}"/>
              </a:ext>
            </a:extLst>
          </p:cNvPr>
          <p:cNvSpPr>
            <a:spLocks noGrp="1"/>
          </p:cNvSpPr>
          <p:nvPr>
            <p:ph type="title"/>
          </p:nvPr>
        </p:nvSpPr>
        <p:spPr>
          <a:xfrm>
            <a:off x="1548039" y="637634"/>
            <a:ext cx="9306773" cy="1450553"/>
          </a:xfrm>
        </p:spPr>
        <p:txBody>
          <a:bodyPr/>
          <a:lstStyle/>
          <a:p>
            <a:r>
              <a:rPr lang="en-US" sz="3200" dirty="0"/>
              <a:t>Enabling enhanced patient care aided by artificial Intelligence</a:t>
            </a:r>
            <a:br>
              <a:rPr lang="en-US" sz="3200" dirty="0"/>
            </a:br>
            <a:r>
              <a:rPr lang="en-US" sz="3200" dirty="0"/>
              <a:t>HealthAI Connect</a:t>
            </a:r>
          </a:p>
        </p:txBody>
      </p:sp>
      <p:sp>
        <p:nvSpPr>
          <p:cNvPr id="4" name="Text Placeholder 3">
            <a:extLst>
              <a:ext uri="{FF2B5EF4-FFF2-40B4-BE49-F238E27FC236}">
                <a16:creationId xmlns:a16="http://schemas.microsoft.com/office/drawing/2014/main" id="{36AB6DFE-9BD7-991B-75BC-B931CC87333E}"/>
              </a:ext>
            </a:extLst>
          </p:cNvPr>
          <p:cNvSpPr>
            <a:spLocks noGrp="1"/>
          </p:cNvSpPr>
          <p:nvPr>
            <p:ph type="body" sz="quarter" idx="12"/>
          </p:nvPr>
        </p:nvSpPr>
        <p:spPr>
          <a:xfrm rot="16200000">
            <a:off x="597654" y="325889"/>
            <a:ext cx="1185081" cy="1536192"/>
          </a:xfrm>
        </p:spPr>
        <p:txBody>
          <a:bodyPr>
            <a:normAutofit/>
          </a:bodyPr>
          <a:lstStyle/>
          <a:p>
            <a:r>
              <a:rPr lang="en-US" sz="1600" dirty="0"/>
              <a:t>TITLE</a:t>
            </a:r>
            <a:endParaRPr lang="en-US" sz="1600" dirty="0">
              <a:cs typeface="Posterama"/>
            </a:endParaRPr>
          </a:p>
        </p:txBody>
      </p:sp>
      <p:sp>
        <p:nvSpPr>
          <p:cNvPr id="5" name="Text Placeholder 4">
            <a:extLst>
              <a:ext uri="{FF2B5EF4-FFF2-40B4-BE49-F238E27FC236}">
                <a16:creationId xmlns:a16="http://schemas.microsoft.com/office/drawing/2014/main" id="{B5BDDE1F-4005-D053-5C6E-3DCA4DFFD623}"/>
              </a:ext>
            </a:extLst>
          </p:cNvPr>
          <p:cNvSpPr>
            <a:spLocks noGrp="1"/>
          </p:cNvSpPr>
          <p:nvPr>
            <p:ph type="body" sz="quarter" idx="13"/>
          </p:nvPr>
        </p:nvSpPr>
        <p:spPr/>
        <p:txBody>
          <a:bodyPr>
            <a:normAutofit/>
          </a:bodyPr>
          <a:lstStyle/>
          <a:p>
            <a:r>
              <a:rPr lang="en-US" sz="1600" dirty="0"/>
              <a:t>Major project</a:t>
            </a:r>
            <a:endParaRPr lang="en-US" sz="1600" dirty="0">
              <a:cs typeface="Posterama"/>
            </a:endParaRPr>
          </a:p>
        </p:txBody>
      </p:sp>
      <p:sp>
        <p:nvSpPr>
          <p:cNvPr id="8" name="TextBox 7">
            <a:extLst>
              <a:ext uri="{FF2B5EF4-FFF2-40B4-BE49-F238E27FC236}">
                <a16:creationId xmlns:a16="http://schemas.microsoft.com/office/drawing/2014/main" id="{22063C41-E847-D9D4-3577-96239DB0D335}"/>
              </a:ext>
            </a:extLst>
          </p:cNvPr>
          <p:cNvSpPr txBox="1"/>
          <p:nvPr/>
        </p:nvSpPr>
        <p:spPr>
          <a:xfrm>
            <a:off x="2932062" y="4117307"/>
            <a:ext cx="67501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j-lt"/>
                <a:cs typeface="Calibri"/>
              </a:rPr>
              <a:t>Omar Mohammed Khan                 (1604-20-737-113)</a:t>
            </a:r>
            <a:endParaRPr lang="en-US" sz="2000" dirty="0">
              <a:solidFill>
                <a:schemeClr val="bg1"/>
              </a:solidFill>
              <a:latin typeface="+mj-lt"/>
            </a:endParaRPr>
          </a:p>
        </p:txBody>
      </p:sp>
      <p:pic>
        <p:nvPicPr>
          <p:cNvPr id="9" name="Picture 8" descr="A person with a beard&#10;&#10;Description automatically generated">
            <a:extLst>
              <a:ext uri="{FF2B5EF4-FFF2-40B4-BE49-F238E27FC236}">
                <a16:creationId xmlns:a16="http://schemas.microsoft.com/office/drawing/2014/main" id="{07FB062A-B189-C5C3-211D-25BC34BB1AEA}"/>
              </a:ext>
            </a:extLst>
          </p:cNvPr>
          <p:cNvPicPr>
            <a:picLocks noChangeAspect="1"/>
          </p:cNvPicPr>
          <p:nvPr/>
        </p:nvPicPr>
        <p:blipFill>
          <a:blip r:embed="rId3"/>
          <a:stretch>
            <a:fillRect/>
          </a:stretch>
        </p:blipFill>
        <p:spPr>
          <a:xfrm>
            <a:off x="2501586" y="4126561"/>
            <a:ext cx="350299" cy="381649"/>
          </a:xfrm>
          <a:prstGeom prst="flowChartConnector">
            <a:avLst/>
          </a:prstGeom>
        </p:spPr>
      </p:pic>
      <p:pic>
        <p:nvPicPr>
          <p:cNvPr id="11" name="Picture 10" descr="A person in a suit&#10;&#10;Description automatically generated">
            <a:extLst>
              <a:ext uri="{FF2B5EF4-FFF2-40B4-BE49-F238E27FC236}">
                <a16:creationId xmlns:a16="http://schemas.microsoft.com/office/drawing/2014/main" id="{81D67747-AC1B-00AE-1695-023CEB43D2ED}"/>
              </a:ext>
            </a:extLst>
          </p:cNvPr>
          <p:cNvPicPr>
            <a:picLocks noChangeAspect="1"/>
          </p:cNvPicPr>
          <p:nvPr/>
        </p:nvPicPr>
        <p:blipFill>
          <a:blip r:embed="rId4"/>
          <a:stretch>
            <a:fillRect/>
          </a:stretch>
        </p:blipFill>
        <p:spPr>
          <a:xfrm>
            <a:off x="2491824" y="3668428"/>
            <a:ext cx="362455" cy="383516"/>
          </a:xfrm>
          <a:prstGeom prst="flowChartConnector">
            <a:avLst/>
          </a:prstGeom>
        </p:spPr>
      </p:pic>
      <p:sp>
        <p:nvSpPr>
          <p:cNvPr id="12" name="TextBox 11">
            <a:extLst>
              <a:ext uri="{FF2B5EF4-FFF2-40B4-BE49-F238E27FC236}">
                <a16:creationId xmlns:a16="http://schemas.microsoft.com/office/drawing/2014/main" id="{FA2936E8-405A-65A1-5D4F-1684404F4757}"/>
              </a:ext>
            </a:extLst>
          </p:cNvPr>
          <p:cNvSpPr txBox="1"/>
          <p:nvPr/>
        </p:nvSpPr>
        <p:spPr>
          <a:xfrm>
            <a:off x="6942456" y="367976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j-lt"/>
              </a:rPr>
              <a:t>(1604-20-737-095)</a:t>
            </a:r>
            <a:endParaRPr lang="en-US" sz="2000" dirty="0">
              <a:solidFill>
                <a:schemeClr val="bg1"/>
              </a:solidFill>
              <a:latin typeface="+mj-lt"/>
            </a:endParaRPr>
          </a:p>
          <a:p>
            <a:pPr algn="l"/>
            <a:endParaRPr lang="en-US" sz="2000" dirty="0">
              <a:latin typeface="+mj-lt"/>
              <a:cs typeface="Calibri"/>
            </a:endParaRPr>
          </a:p>
        </p:txBody>
      </p:sp>
      <p:sp>
        <p:nvSpPr>
          <p:cNvPr id="13" name="TextBox 12">
            <a:extLst>
              <a:ext uri="{FF2B5EF4-FFF2-40B4-BE49-F238E27FC236}">
                <a16:creationId xmlns:a16="http://schemas.microsoft.com/office/drawing/2014/main" id="{1C4E7B8F-473E-B3CD-384F-54D26C01E2E5}"/>
              </a:ext>
            </a:extLst>
          </p:cNvPr>
          <p:cNvSpPr txBox="1"/>
          <p:nvPr/>
        </p:nvSpPr>
        <p:spPr>
          <a:xfrm>
            <a:off x="2932061" y="3242072"/>
            <a:ext cx="4678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j-lt"/>
                <a:cs typeface="Calibri"/>
              </a:rPr>
              <a:t>Abdul Rahman Hussain Siddique  </a:t>
            </a:r>
            <a:endParaRPr lang="en-US" sz="2000" dirty="0">
              <a:solidFill>
                <a:schemeClr val="bg1"/>
              </a:solidFill>
              <a:latin typeface="+mj-lt"/>
              <a:cs typeface="Calibri"/>
            </a:endParaRPr>
          </a:p>
        </p:txBody>
      </p:sp>
      <p:pic>
        <p:nvPicPr>
          <p:cNvPr id="14" name="Picture 13" descr="A person looking at the camera&#10;&#10;Description automatically generated">
            <a:extLst>
              <a:ext uri="{FF2B5EF4-FFF2-40B4-BE49-F238E27FC236}">
                <a16:creationId xmlns:a16="http://schemas.microsoft.com/office/drawing/2014/main" id="{FE21F756-E594-FF60-7EA7-9240443FB423}"/>
              </a:ext>
            </a:extLst>
          </p:cNvPr>
          <p:cNvPicPr>
            <a:picLocks noChangeAspect="1"/>
          </p:cNvPicPr>
          <p:nvPr/>
        </p:nvPicPr>
        <p:blipFill>
          <a:blip r:embed="rId5"/>
          <a:stretch>
            <a:fillRect/>
          </a:stretch>
        </p:blipFill>
        <p:spPr>
          <a:xfrm>
            <a:off x="2501771" y="3238378"/>
            <a:ext cx="360048" cy="374348"/>
          </a:xfrm>
          <a:prstGeom prst="flowChartConnector">
            <a:avLst/>
          </a:prstGeom>
        </p:spPr>
      </p:pic>
      <p:sp>
        <p:nvSpPr>
          <p:cNvPr id="15" name="TextBox 14">
            <a:extLst>
              <a:ext uri="{FF2B5EF4-FFF2-40B4-BE49-F238E27FC236}">
                <a16:creationId xmlns:a16="http://schemas.microsoft.com/office/drawing/2014/main" id="{519F6B49-064A-8169-30D1-BE40212351CF}"/>
              </a:ext>
            </a:extLst>
          </p:cNvPr>
          <p:cNvSpPr txBox="1"/>
          <p:nvPr/>
        </p:nvSpPr>
        <p:spPr>
          <a:xfrm>
            <a:off x="6942455" y="3244758"/>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j-lt"/>
              </a:rPr>
              <a:t>(1604-20-737-084)</a:t>
            </a:r>
            <a:endParaRPr lang="en-US" sz="2000" dirty="0">
              <a:solidFill>
                <a:schemeClr val="bg1"/>
              </a:solidFill>
              <a:latin typeface="+mj-lt"/>
            </a:endParaRPr>
          </a:p>
          <a:p>
            <a:pPr algn="l"/>
            <a:endParaRPr lang="en-US" sz="2000" dirty="0">
              <a:latin typeface="+mj-lt"/>
              <a:cs typeface="Calibri"/>
            </a:endParaRPr>
          </a:p>
        </p:txBody>
      </p:sp>
      <p:sp>
        <p:nvSpPr>
          <p:cNvPr id="16" name="TextBox 15">
            <a:extLst>
              <a:ext uri="{FF2B5EF4-FFF2-40B4-BE49-F238E27FC236}">
                <a16:creationId xmlns:a16="http://schemas.microsoft.com/office/drawing/2014/main" id="{49815DAA-5533-EEA1-E7CF-43B6A65F0D28}"/>
              </a:ext>
            </a:extLst>
          </p:cNvPr>
          <p:cNvSpPr txBox="1"/>
          <p:nvPr/>
        </p:nvSpPr>
        <p:spPr>
          <a:xfrm>
            <a:off x="2928630" y="3672959"/>
            <a:ext cx="41983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j-lt"/>
                <a:cs typeface="Calibri"/>
              </a:rPr>
              <a:t>Syed Rahmath</a:t>
            </a:r>
            <a:endParaRPr lang="en-US" sz="2000" dirty="0">
              <a:solidFill>
                <a:schemeClr val="bg1"/>
              </a:solidFill>
              <a:latin typeface="+mj-lt"/>
              <a:cs typeface="Calibri"/>
            </a:endParaRPr>
          </a:p>
        </p:txBody>
      </p:sp>
      <p:sp>
        <p:nvSpPr>
          <p:cNvPr id="17" name="TextBox 16">
            <a:extLst>
              <a:ext uri="{FF2B5EF4-FFF2-40B4-BE49-F238E27FC236}">
                <a16:creationId xmlns:a16="http://schemas.microsoft.com/office/drawing/2014/main" id="{4AC27F29-79E5-15A3-2CB0-8D925F248EDE}"/>
              </a:ext>
            </a:extLst>
          </p:cNvPr>
          <p:cNvSpPr txBox="1"/>
          <p:nvPr/>
        </p:nvSpPr>
        <p:spPr>
          <a:xfrm>
            <a:off x="6347667" y="5032335"/>
            <a:ext cx="41281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chemeClr val="bg1"/>
                </a:solidFill>
                <a:latin typeface="Posterama" panose="020B0504020200020000" pitchFamily="34" charset="0"/>
                <a:cs typeface="Posterama" panose="020B0504020200020000" pitchFamily="34" charset="0"/>
              </a:rPr>
              <a:t>Under the guidance of</a:t>
            </a:r>
            <a:r>
              <a:rPr lang="en-US" sz="2000" b="1">
                <a:solidFill>
                  <a:schemeClr val="bg1"/>
                </a:solidFill>
                <a:latin typeface="Posterama" panose="020B0504020200020000" pitchFamily="34" charset="0"/>
                <a:cs typeface="Posterama" panose="020B0504020200020000" pitchFamily="34" charset="0"/>
              </a:rPr>
              <a:t> :</a:t>
            </a:r>
            <a:br>
              <a:rPr lang="en-US" sz="2000" b="1" u="sng">
                <a:solidFill>
                  <a:schemeClr val="bg1"/>
                </a:solidFill>
                <a:latin typeface="Posterama" panose="020B0504020200020000" pitchFamily="34" charset="0"/>
                <a:cs typeface="Posterama" panose="020B0504020200020000" pitchFamily="34" charset="0"/>
              </a:rPr>
            </a:br>
            <a:endParaRPr lang="en-US" sz="2000" b="1">
              <a:solidFill>
                <a:schemeClr val="bg1"/>
              </a:solidFill>
              <a:latin typeface="Posterama" panose="020B0504020200020000" pitchFamily="34" charset="0"/>
              <a:cs typeface="Posterama" panose="020B0504020200020000" pitchFamily="34" charset="0"/>
            </a:endParaRPr>
          </a:p>
        </p:txBody>
      </p:sp>
      <p:sp>
        <p:nvSpPr>
          <p:cNvPr id="18" name="TextBox 17">
            <a:extLst>
              <a:ext uri="{FF2B5EF4-FFF2-40B4-BE49-F238E27FC236}">
                <a16:creationId xmlns:a16="http://schemas.microsoft.com/office/drawing/2014/main" id="{694A1CDD-238F-6143-C4B0-DC9F835AD1F7}"/>
              </a:ext>
            </a:extLst>
          </p:cNvPr>
          <p:cNvSpPr txBox="1"/>
          <p:nvPr/>
        </p:nvSpPr>
        <p:spPr>
          <a:xfrm>
            <a:off x="6096000" y="5429756"/>
            <a:ext cx="37889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Posterama" panose="020B0504020200020000" pitchFamily="34" charset="0"/>
                <a:cs typeface="Posterama" panose="020B0504020200020000" pitchFamily="34" charset="0"/>
              </a:rPr>
              <a:t>   Dr. MD Asrar Ahmed Sir </a:t>
            </a:r>
            <a:br>
              <a:rPr lang="en-US" sz="2000" b="1" dirty="0">
                <a:solidFill>
                  <a:schemeClr val="bg1"/>
                </a:solidFill>
                <a:latin typeface="Posterama" panose="020B0504020200020000" pitchFamily="34" charset="0"/>
                <a:cs typeface="Posterama" panose="020B0504020200020000" pitchFamily="34" charset="0"/>
              </a:rPr>
            </a:br>
            <a:r>
              <a:rPr lang="en-US" sz="2000" b="1" dirty="0">
                <a:solidFill>
                  <a:schemeClr val="bg1"/>
                </a:solidFill>
                <a:latin typeface="Posterama" panose="020B0504020200020000" pitchFamily="34" charset="0"/>
                <a:cs typeface="Posterama" panose="020B0504020200020000" pitchFamily="34" charset="0"/>
              </a:rPr>
              <a:t>        ~Assistant Professor</a:t>
            </a:r>
            <a:endParaRPr lang="en-US" sz="2000" dirty="0">
              <a:solidFill>
                <a:schemeClr val="bg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1776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399483" y="396732"/>
            <a:ext cx="5266944" cy="1009282"/>
          </a:xfrm>
        </p:spPr>
        <p:txBody>
          <a:bodyPr/>
          <a:lstStyle/>
          <a:p>
            <a:r>
              <a:rPr lang="en-US" dirty="0">
                <a:cs typeface="Posterama"/>
              </a:rPr>
              <a:t>Features</a:t>
            </a:r>
            <a:endParaRPr lang="en-US" dirty="0"/>
          </a:p>
        </p:txBody>
      </p:sp>
      <p:sp>
        <p:nvSpPr>
          <p:cNvPr id="5" name="Text Placeholder 4">
            <a:extLst>
              <a:ext uri="{FF2B5EF4-FFF2-40B4-BE49-F238E27FC236}">
                <a16:creationId xmlns:a16="http://schemas.microsoft.com/office/drawing/2014/main" id="{5493774E-E95C-8E1B-E902-00D6BA5BADD1}"/>
              </a:ext>
            </a:extLst>
          </p:cNvPr>
          <p:cNvSpPr>
            <a:spLocks noGrp="1"/>
          </p:cNvSpPr>
          <p:nvPr>
            <p:ph type="body" sz="quarter" idx="12"/>
          </p:nvPr>
        </p:nvSpPr>
        <p:spPr>
          <a:xfrm>
            <a:off x="4235190" y="3950108"/>
            <a:ext cx="3852550" cy="910199"/>
          </a:xfrm>
        </p:spPr>
        <p:txBody>
          <a:bodyPr/>
          <a:lstStyle/>
          <a:p>
            <a:r>
              <a:rPr lang="en-US" dirty="0"/>
              <a:t>Appointment Booking System</a:t>
            </a:r>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4149166" y="4857140"/>
            <a:ext cx="3999763" cy="1275276"/>
          </a:xfrm>
        </p:spPr>
        <p:txBody>
          <a:bodyPr/>
          <a:lstStyle/>
          <a:p>
            <a:r>
              <a:rPr lang="en-US" dirty="0"/>
              <a:t> Incorporates secure login and separate dashboards for both patients and doctors. The appointment booking process for improved communication and accessibility.</a:t>
            </a:r>
          </a:p>
        </p:txBody>
      </p:sp>
      <p:sp>
        <p:nvSpPr>
          <p:cNvPr id="7" name="Text Placeholder 6">
            <a:extLst>
              <a:ext uri="{FF2B5EF4-FFF2-40B4-BE49-F238E27FC236}">
                <a16:creationId xmlns:a16="http://schemas.microsoft.com/office/drawing/2014/main" id="{28B4D696-0A43-F6A2-A17F-8F230516A6F4}"/>
              </a:ext>
            </a:extLst>
          </p:cNvPr>
          <p:cNvSpPr>
            <a:spLocks noGrp="1"/>
          </p:cNvSpPr>
          <p:nvPr>
            <p:ph type="body" sz="quarter" idx="14"/>
          </p:nvPr>
        </p:nvSpPr>
        <p:spPr>
          <a:xfrm>
            <a:off x="8173764" y="4001755"/>
            <a:ext cx="3937212" cy="875003"/>
          </a:xfrm>
        </p:spPr>
        <p:txBody>
          <a:bodyPr/>
          <a:lstStyle/>
          <a:p>
            <a:r>
              <a:rPr lang="en-US" dirty="0"/>
              <a:t>Web Chat Consultation</a:t>
            </a:r>
          </a:p>
        </p:txBody>
      </p:sp>
      <p:sp>
        <p:nvSpPr>
          <p:cNvPr id="8" name="Text Placeholder 7">
            <a:extLst>
              <a:ext uri="{FF2B5EF4-FFF2-40B4-BE49-F238E27FC236}">
                <a16:creationId xmlns:a16="http://schemas.microsoft.com/office/drawing/2014/main" id="{A732003E-6A33-05C1-FACF-6053396782BD}"/>
              </a:ext>
            </a:extLst>
          </p:cNvPr>
          <p:cNvSpPr>
            <a:spLocks noGrp="1"/>
          </p:cNvSpPr>
          <p:nvPr>
            <p:ph type="body" sz="quarter" idx="15"/>
          </p:nvPr>
        </p:nvSpPr>
        <p:spPr>
          <a:xfrm>
            <a:off x="8247387" y="4876759"/>
            <a:ext cx="3517593" cy="1443925"/>
          </a:xfrm>
        </p:spPr>
        <p:txBody>
          <a:bodyPr/>
          <a:lstStyle/>
          <a:p>
            <a:r>
              <a:rPr lang="en-US" dirty="0"/>
              <a:t>Implements web sockets for real-time communication. Chats are securely stored in a SQL Lite database.</a:t>
            </a:r>
          </a:p>
        </p:txBody>
      </p:sp>
      <p:sp>
        <p:nvSpPr>
          <p:cNvPr id="12" name="Text 3">
            <a:extLst>
              <a:ext uri="{FF2B5EF4-FFF2-40B4-BE49-F238E27FC236}">
                <a16:creationId xmlns:a16="http://schemas.microsoft.com/office/drawing/2014/main" id="{A4ED57E1-2EFA-B90C-93AA-0861FB31BC62}"/>
              </a:ext>
            </a:extLst>
          </p:cNvPr>
          <p:cNvSpPr/>
          <p:nvPr/>
        </p:nvSpPr>
        <p:spPr>
          <a:xfrm>
            <a:off x="5119951" y="3029015"/>
            <a:ext cx="1554201" cy="219404"/>
          </a:xfrm>
          <a:prstGeom prst="rect">
            <a:avLst/>
          </a:prstGeom>
          <a:noFill/>
          <a:ln/>
        </p:spPr>
        <p:txBody>
          <a:bodyPr wrap="none" rtlCol="0" anchor="t"/>
          <a:lstStyle/>
          <a:p>
            <a:pPr marL="0" indent="0">
              <a:lnSpc>
                <a:spcPts val="2734"/>
              </a:lnSpc>
              <a:buNone/>
            </a:pPr>
            <a:endParaRPr lang="en-US" sz="2187"/>
          </a:p>
        </p:txBody>
      </p:sp>
      <p:sp>
        <p:nvSpPr>
          <p:cNvPr id="24" name="Text Placeholder 3">
            <a:extLst>
              <a:ext uri="{FF2B5EF4-FFF2-40B4-BE49-F238E27FC236}">
                <a16:creationId xmlns:a16="http://schemas.microsoft.com/office/drawing/2014/main" id="{2759E3DB-C883-8086-4F22-B039F9881B10}"/>
              </a:ext>
            </a:extLst>
          </p:cNvPr>
          <p:cNvSpPr txBox="1">
            <a:spLocks/>
          </p:cNvSpPr>
          <p:nvPr/>
        </p:nvSpPr>
        <p:spPr>
          <a:xfrm rot="16200000">
            <a:off x="9818031" y="72562"/>
            <a:ext cx="639096" cy="1536192"/>
          </a:xfrm>
          <a:prstGeom prst="rect">
            <a:avLst/>
          </a:prstGeom>
        </p:spPr>
        <p:txBody>
          <a:bodyPr vert="vert"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3</a:t>
            </a:r>
          </a:p>
        </p:txBody>
      </p:sp>
      <p:sp>
        <p:nvSpPr>
          <p:cNvPr id="29" name="Text Placeholder 8">
            <a:extLst>
              <a:ext uri="{FF2B5EF4-FFF2-40B4-BE49-F238E27FC236}">
                <a16:creationId xmlns:a16="http://schemas.microsoft.com/office/drawing/2014/main" id="{898C8C60-B38B-EF76-31BA-B237166139E1}"/>
              </a:ext>
            </a:extLst>
          </p:cNvPr>
          <p:cNvSpPr>
            <a:spLocks noGrp="1"/>
          </p:cNvSpPr>
          <p:nvPr>
            <p:ph type="body" sz="quarter" idx="16"/>
          </p:nvPr>
        </p:nvSpPr>
        <p:spPr>
          <a:xfrm>
            <a:off x="444179" y="3971916"/>
            <a:ext cx="3596879" cy="806220"/>
          </a:xfrm>
        </p:spPr>
        <p:txBody>
          <a:bodyPr/>
          <a:lstStyle/>
          <a:p>
            <a:r>
              <a:rPr lang="en-US" dirty="0"/>
              <a:t>RAG Medical Chatbot</a:t>
            </a:r>
          </a:p>
        </p:txBody>
      </p:sp>
      <p:sp>
        <p:nvSpPr>
          <p:cNvPr id="30" name="Text Placeholder 9">
            <a:extLst>
              <a:ext uri="{FF2B5EF4-FFF2-40B4-BE49-F238E27FC236}">
                <a16:creationId xmlns:a16="http://schemas.microsoft.com/office/drawing/2014/main" id="{B514EC56-1A90-DE50-629E-C44626FFA47C}"/>
              </a:ext>
            </a:extLst>
          </p:cNvPr>
          <p:cNvSpPr>
            <a:spLocks noGrp="1"/>
          </p:cNvSpPr>
          <p:nvPr>
            <p:ph type="body" sz="quarter" idx="17"/>
          </p:nvPr>
        </p:nvSpPr>
        <p:spPr>
          <a:xfrm>
            <a:off x="380951" y="4876803"/>
            <a:ext cx="3904390" cy="1275276"/>
          </a:xfrm>
        </p:spPr>
        <p:txBody>
          <a:bodyPr/>
          <a:lstStyle/>
          <a:p>
            <a:r>
              <a:rPr lang="en-US" dirty="0"/>
              <a:t>Chatbot created using LangChain Framework, Hugging Face embeddings for enhanced comprehension, vector databases,  OpenAI for coherent generation.</a:t>
            </a:r>
          </a:p>
        </p:txBody>
      </p:sp>
      <p:pic>
        <p:nvPicPr>
          <p:cNvPr id="31" name="Picture 30" descr="A person in a medical coat">
            <a:extLst>
              <a:ext uri="{FF2B5EF4-FFF2-40B4-BE49-F238E27FC236}">
                <a16:creationId xmlns:a16="http://schemas.microsoft.com/office/drawing/2014/main" id="{45698A9A-D9D5-3F70-D5CF-EB17719887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Lst>
          </a:blip>
          <a:stretch>
            <a:fillRect/>
          </a:stretch>
        </p:blipFill>
        <p:spPr>
          <a:xfrm>
            <a:off x="408317" y="1595712"/>
            <a:ext cx="3488173" cy="2254003"/>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person and person with a stethoscope and a calendar&#10;&#10;Description automatically generated">
            <a:extLst>
              <a:ext uri="{FF2B5EF4-FFF2-40B4-BE49-F238E27FC236}">
                <a16:creationId xmlns:a16="http://schemas.microsoft.com/office/drawing/2014/main" id="{8E7C7E2E-7E22-1C31-FA23-D612B36A7A1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300000"/>
                    </a14:imgEffect>
                  </a14:imgLayer>
                </a14:imgProps>
              </a:ext>
            </a:extLst>
          </a:blip>
          <a:stretch>
            <a:fillRect/>
          </a:stretch>
        </p:blipFill>
        <p:spPr>
          <a:xfrm>
            <a:off x="4235190" y="1632583"/>
            <a:ext cx="3605036" cy="2275335"/>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hand holding a phone with a medical app on screen&#10;&#10;Description automatically generated">
            <a:extLst>
              <a:ext uri="{FF2B5EF4-FFF2-40B4-BE49-F238E27FC236}">
                <a16:creationId xmlns:a16="http://schemas.microsoft.com/office/drawing/2014/main" id="{9618F1E3-603B-ABC5-FFCC-95287305B35E}"/>
              </a:ext>
            </a:extLst>
          </p:cNvPr>
          <p:cNvPicPr>
            <a:picLocks noChangeAspect="1"/>
          </p:cNvPicPr>
          <p:nvPr/>
        </p:nvPicPr>
        <p:blipFill>
          <a:blip r:embed="rId6"/>
          <a:stretch>
            <a:fillRect/>
          </a:stretch>
        </p:blipFill>
        <p:spPr>
          <a:xfrm>
            <a:off x="8148929" y="1655624"/>
            <a:ext cx="3719411" cy="2294484"/>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990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854972" y="170586"/>
            <a:ext cx="8328355" cy="1245255"/>
          </a:xfrm>
        </p:spPr>
        <p:txBody>
          <a:bodyPr/>
          <a:lstStyle/>
          <a:p>
            <a:r>
              <a:rPr lang="en-IN" sz="4400" dirty="0">
                <a:cs typeface="Posterama"/>
              </a:rPr>
              <a:t>Register &amp; Login</a:t>
            </a:r>
            <a:endParaRPr lang="en-IN" sz="4400" dirty="0"/>
          </a:p>
        </p:txBody>
      </p:sp>
      <p:pic>
        <p:nvPicPr>
          <p:cNvPr id="9" name="Picture 8">
            <a:extLst>
              <a:ext uri="{FF2B5EF4-FFF2-40B4-BE49-F238E27FC236}">
                <a16:creationId xmlns:a16="http://schemas.microsoft.com/office/drawing/2014/main" id="{BCCFCD57-AFD5-F57F-499F-A5ED4B72E9D0}"/>
              </a:ext>
            </a:extLst>
          </p:cNvPr>
          <p:cNvPicPr>
            <a:picLocks noChangeAspect="1"/>
          </p:cNvPicPr>
          <p:nvPr/>
        </p:nvPicPr>
        <p:blipFill>
          <a:blip r:embed="rId3"/>
          <a:stretch>
            <a:fillRect/>
          </a:stretch>
        </p:blipFill>
        <p:spPr>
          <a:xfrm>
            <a:off x="1286003" y="1014952"/>
            <a:ext cx="4307398" cy="5185287"/>
          </a:xfrm>
          <a:prstGeom prst="rect">
            <a:avLst/>
          </a:prstGeom>
        </p:spPr>
      </p:pic>
      <p:pic>
        <p:nvPicPr>
          <p:cNvPr id="11" name="Picture 10">
            <a:extLst>
              <a:ext uri="{FF2B5EF4-FFF2-40B4-BE49-F238E27FC236}">
                <a16:creationId xmlns:a16="http://schemas.microsoft.com/office/drawing/2014/main" id="{AC73D01A-E3F1-4162-49F3-DA130C4AF0BC}"/>
              </a:ext>
            </a:extLst>
          </p:cNvPr>
          <p:cNvPicPr>
            <a:picLocks noChangeAspect="1"/>
          </p:cNvPicPr>
          <p:nvPr/>
        </p:nvPicPr>
        <p:blipFill rotWithShape="1">
          <a:blip r:embed="rId4"/>
          <a:srcRect l="1313" t="1853" r="1"/>
          <a:stretch/>
        </p:blipFill>
        <p:spPr>
          <a:xfrm>
            <a:off x="6064915" y="1111044"/>
            <a:ext cx="4716718" cy="5089193"/>
          </a:xfrm>
          <a:prstGeom prst="rect">
            <a:avLst/>
          </a:prstGeom>
        </p:spPr>
      </p:pic>
      <p:sp>
        <p:nvSpPr>
          <p:cNvPr id="12" name="Footer Placeholder 5">
            <a:extLst>
              <a:ext uri="{FF2B5EF4-FFF2-40B4-BE49-F238E27FC236}">
                <a16:creationId xmlns:a16="http://schemas.microsoft.com/office/drawing/2014/main" id="{8F31E2E3-1B34-CAC0-F33C-7B246AF8E8C6}"/>
              </a:ext>
            </a:extLst>
          </p:cNvPr>
          <p:cNvSpPr>
            <a:spLocks noGrp="1"/>
          </p:cNvSpPr>
          <p:nvPr>
            <p:ph type="ftr" sz="quarter" idx="10"/>
          </p:nvPr>
        </p:nvSpPr>
        <p:spPr>
          <a:xfrm rot="5400000">
            <a:off x="9638176" y="3620333"/>
            <a:ext cx="4243390" cy="431726"/>
          </a:xfrm>
        </p:spPr>
        <p:txBody>
          <a:bodyPr/>
          <a:lstStyle/>
          <a:p>
            <a:r>
              <a:rPr lang="en-US" dirty="0">
                <a:cs typeface="Posterama"/>
              </a:rPr>
              <a:t>HEALTHAI CONNECT</a:t>
            </a:r>
            <a:endParaRPr lang="en-US" dirty="0"/>
          </a:p>
        </p:txBody>
      </p:sp>
    </p:spTree>
    <p:extLst>
      <p:ext uri="{BB962C8B-B14F-4D97-AF65-F5344CB8AC3E}">
        <p14:creationId xmlns:p14="http://schemas.microsoft.com/office/powerpoint/2010/main" val="2211894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2EC9CF-2042-E0F0-71E7-DF84874C46F0}"/>
              </a:ext>
            </a:extLst>
          </p:cNvPr>
          <p:cNvSpPr>
            <a:spLocks noGrp="1"/>
          </p:cNvSpPr>
          <p:nvPr>
            <p:ph type="title"/>
          </p:nvPr>
        </p:nvSpPr>
        <p:spPr>
          <a:xfrm>
            <a:off x="2084439" y="-1066"/>
            <a:ext cx="9351003" cy="1084898"/>
          </a:xfrm>
        </p:spPr>
        <p:txBody>
          <a:bodyPr/>
          <a:lstStyle/>
          <a:p>
            <a:r>
              <a:rPr lang="en-IN" sz="4400" dirty="0"/>
              <a:t>patient dashboard</a:t>
            </a:r>
          </a:p>
        </p:txBody>
      </p:sp>
      <p:pic>
        <p:nvPicPr>
          <p:cNvPr id="17" name="Picture 16">
            <a:extLst>
              <a:ext uri="{FF2B5EF4-FFF2-40B4-BE49-F238E27FC236}">
                <a16:creationId xmlns:a16="http://schemas.microsoft.com/office/drawing/2014/main" id="{65FF1CA3-EC68-5FD8-262B-82482958D892}"/>
              </a:ext>
            </a:extLst>
          </p:cNvPr>
          <p:cNvPicPr>
            <a:picLocks noChangeAspect="1"/>
          </p:cNvPicPr>
          <p:nvPr/>
        </p:nvPicPr>
        <p:blipFill>
          <a:blip r:embed="rId3"/>
          <a:stretch>
            <a:fillRect/>
          </a:stretch>
        </p:blipFill>
        <p:spPr>
          <a:xfrm>
            <a:off x="235745" y="2408596"/>
            <a:ext cx="3067303" cy="4244928"/>
          </a:xfrm>
          <a:prstGeom prst="rect">
            <a:avLst/>
          </a:prstGeom>
        </p:spPr>
      </p:pic>
      <p:pic>
        <p:nvPicPr>
          <p:cNvPr id="19" name="Picture 18">
            <a:extLst>
              <a:ext uri="{FF2B5EF4-FFF2-40B4-BE49-F238E27FC236}">
                <a16:creationId xmlns:a16="http://schemas.microsoft.com/office/drawing/2014/main" id="{41D2D9E1-40F6-754A-BEF2-66B4871BC8DB}"/>
              </a:ext>
            </a:extLst>
          </p:cNvPr>
          <p:cNvPicPr>
            <a:picLocks noChangeAspect="1"/>
          </p:cNvPicPr>
          <p:nvPr/>
        </p:nvPicPr>
        <p:blipFill>
          <a:blip r:embed="rId4"/>
          <a:stretch>
            <a:fillRect/>
          </a:stretch>
        </p:blipFill>
        <p:spPr>
          <a:xfrm>
            <a:off x="3561870" y="2408596"/>
            <a:ext cx="2458547" cy="4244928"/>
          </a:xfrm>
          <a:prstGeom prst="rect">
            <a:avLst/>
          </a:prstGeom>
        </p:spPr>
      </p:pic>
      <p:pic>
        <p:nvPicPr>
          <p:cNvPr id="21" name="Picture 20">
            <a:extLst>
              <a:ext uri="{FF2B5EF4-FFF2-40B4-BE49-F238E27FC236}">
                <a16:creationId xmlns:a16="http://schemas.microsoft.com/office/drawing/2014/main" id="{1EE46AB6-868A-A815-4FD7-81CC41130829}"/>
              </a:ext>
            </a:extLst>
          </p:cNvPr>
          <p:cNvPicPr>
            <a:picLocks noChangeAspect="1"/>
          </p:cNvPicPr>
          <p:nvPr/>
        </p:nvPicPr>
        <p:blipFill>
          <a:blip r:embed="rId5"/>
          <a:stretch>
            <a:fillRect/>
          </a:stretch>
        </p:blipFill>
        <p:spPr>
          <a:xfrm>
            <a:off x="6279239" y="1231248"/>
            <a:ext cx="5464345" cy="3083451"/>
          </a:xfrm>
          <a:prstGeom prst="rect">
            <a:avLst/>
          </a:prstGeom>
        </p:spPr>
      </p:pic>
      <p:sp>
        <p:nvSpPr>
          <p:cNvPr id="22" name="Text Placeholder 9">
            <a:extLst>
              <a:ext uri="{FF2B5EF4-FFF2-40B4-BE49-F238E27FC236}">
                <a16:creationId xmlns:a16="http://schemas.microsoft.com/office/drawing/2014/main" id="{20AAAFD0-9506-5252-A9A1-EA8D71F0CA76}"/>
              </a:ext>
            </a:extLst>
          </p:cNvPr>
          <p:cNvSpPr txBox="1">
            <a:spLocks/>
          </p:cNvSpPr>
          <p:nvPr/>
        </p:nvSpPr>
        <p:spPr>
          <a:xfrm>
            <a:off x="371119" y="1519881"/>
            <a:ext cx="5464344" cy="652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BMI and </a:t>
            </a:r>
            <a:r>
              <a:rPr lang="en-IN" dirty="0"/>
              <a:t>Calorie Calculators </a:t>
            </a:r>
            <a:endParaRPr lang="en-US" dirty="0"/>
          </a:p>
        </p:txBody>
      </p:sp>
      <p:pic>
        <p:nvPicPr>
          <p:cNvPr id="23" name="Picture 22">
            <a:extLst>
              <a:ext uri="{FF2B5EF4-FFF2-40B4-BE49-F238E27FC236}">
                <a16:creationId xmlns:a16="http://schemas.microsoft.com/office/drawing/2014/main" id="{981F9C6B-70F1-145E-7396-453E0A422422}"/>
              </a:ext>
            </a:extLst>
          </p:cNvPr>
          <p:cNvPicPr>
            <a:picLocks noChangeAspect="1"/>
          </p:cNvPicPr>
          <p:nvPr/>
        </p:nvPicPr>
        <p:blipFill>
          <a:blip r:embed="rId6"/>
          <a:stretch>
            <a:fillRect/>
          </a:stretch>
        </p:blipFill>
        <p:spPr>
          <a:xfrm>
            <a:off x="6279239" y="4602097"/>
            <a:ext cx="5487981" cy="2047565"/>
          </a:xfrm>
          <a:prstGeom prst="rect">
            <a:avLst/>
          </a:prstGeom>
        </p:spPr>
      </p:pic>
    </p:spTree>
    <p:extLst>
      <p:ext uri="{BB962C8B-B14F-4D97-AF65-F5344CB8AC3E}">
        <p14:creationId xmlns:p14="http://schemas.microsoft.com/office/powerpoint/2010/main" val="401955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2EC9CF-2042-E0F0-71E7-DF84874C46F0}"/>
              </a:ext>
            </a:extLst>
          </p:cNvPr>
          <p:cNvSpPr>
            <a:spLocks noGrp="1"/>
          </p:cNvSpPr>
          <p:nvPr>
            <p:ph type="title"/>
          </p:nvPr>
        </p:nvSpPr>
        <p:spPr>
          <a:xfrm>
            <a:off x="2054941" y="159573"/>
            <a:ext cx="9462143" cy="829258"/>
          </a:xfrm>
        </p:spPr>
        <p:txBody>
          <a:bodyPr/>
          <a:lstStyle/>
          <a:p>
            <a:r>
              <a:rPr lang="en-IN" sz="4400" dirty="0"/>
              <a:t>Doctor dashboard</a:t>
            </a:r>
          </a:p>
        </p:txBody>
      </p:sp>
      <p:pic>
        <p:nvPicPr>
          <p:cNvPr id="6" name="Picture 5">
            <a:extLst>
              <a:ext uri="{FF2B5EF4-FFF2-40B4-BE49-F238E27FC236}">
                <a16:creationId xmlns:a16="http://schemas.microsoft.com/office/drawing/2014/main" id="{4A362765-58EE-2BEC-F9DE-34E3CB2C8CA3}"/>
              </a:ext>
            </a:extLst>
          </p:cNvPr>
          <p:cNvPicPr>
            <a:picLocks noChangeAspect="1"/>
          </p:cNvPicPr>
          <p:nvPr/>
        </p:nvPicPr>
        <p:blipFill>
          <a:blip r:embed="rId3"/>
          <a:stretch>
            <a:fillRect/>
          </a:stretch>
        </p:blipFill>
        <p:spPr>
          <a:xfrm>
            <a:off x="408478" y="1976780"/>
            <a:ext cx="5278487" cy="1452747"/>
          </a:xfrm>
          <a:prstGeom prst="rect">
            <a:avLst/>
          </a:prstGeom>
        </p:spPr>
      </p:pic>
      <p:pic>
        <p:nvPicPr>
          <p:cNvPr id="8" name="Picture 7">
            <a:extLst>
              <a:ext uri="{FF2B5EF4-FFF2-40B4-BE49-F238E27FC236}">
                <a16:creationId xmlns:a16="http://schemas.microsoft.com/office/drawing/2014/main" id="{C5184BD5-0C62-689F-C175-78AEC0F83428}"/>
              </a:ext>
            </a:extLst>
          </p:cNvPr>
          <p:cNvPicPr>
            <a:picLocks noChangeAspect="1"/>
          </p:cNvPicPr>
          <p:nvPr/>
        </p:nvPicPr>
        <p:blipFill>
          <a:blip r:embed="rId4"/>
          <a:stretch>
            <a:fillRect/>
          </a:stretch>
        </p:blipFill>
        <p:spPr>
          <a:xfrm>
            <a:off x="412253" y="3770763"/>
            <a:ext cx="3566409" cy="2457711"/>
          </a:xfrm>
          <a:prstGeom prst="rect">
            <a:avLst/>
          </a:prstGeom>
        </p:spPr>
      </p:pic>
      <p:pic>
        <p:nvPicPr>
          <p:cNvPr id="10" name="Picture 9">
            <a:extLst>
              <a:ext uri="{FF2B5EF4-FFF2-40B4-BE49-F238E27FC236}">
                <a16:creationId xmlns:a16="http://schemas.microsoft.com/office/drawing/2014/main" id="{E419AB89-5F25-3DB9-313B-83DC0A0CE4B4}"/>
              </a:ext>
            </a:extLst>
          </p:cNvPr>
          <p:cNvPicPr>
            <a:picLocks noChangeAspect="1"/>
          </p:cNvPicPr>
          <p:nvPr/>
        </p:nvPicPr>
        <p:blipFill>
          <a:blip r:embed="rId5"/>
          <a:stretch>
            <a:fillRect/>
          </a:stretch>
        </p:blipFill>
        <p:spPr>
          <a:xfrm>
            <a:off x="4298803" y="3773470"/>
            <a:ext cx="7690229" cy="2459333"/>
          </a:xfrm>
          <a:prstGeom prst="rect">
            <a:avLst/>
          </a:prstGeom>
        </p:spPr>
      </p:pic>
      <p:pic>
        <p:nvPicPr>
          <p:cNvPr id="14" name="Picture 13">
            <a:extLst>
              <a:ext uri="{FF2B5EF4-FFF2-40B4-BE49-F238E27FC236}">
                <a16:creationId xmlns:a16="http://schemas.microsoft.com/office/drawing/2014/main" id="{A020BBEA-ED8A-D43B-21DF-77BA1015E620}"/>
              </a:ext>
            </a:extLst>
          </p:cNvPr>
          <p:cNvPicPr>
            <a:picLocks noChangeAspect="1"/>
          </p:cNvPicPr>
          <p:nvPr/>
        </p:nvPicPr>
        <p:blipFill>
          <a:blip r:embed="rId6"/>
          <a:stretch>
            <a:fillRect/>
          </a:stretch>
        </p:blipFill>
        <p:spPr>
          <a:xfrm>
            <a:off x="5883091" y="1217590"/>
            <a:ext cx="6101442" cy="2355645"/>
          </a:xfrm>
          <a:prstGeom prst="rect">
            <a:avLst/>
          </a:prstGeom>
        </p:spPr>
      </p:pic>
      <p:sp>
        <p:nvSpPr>
          <p:cNvPr id="15" name="Text Placeholder 9">
            <a:extLst>
              <a:ext uri="{FF2B5EF4-FFF2-40B4-BE49-F238E27FC236}">
                <a16:creationId xmlns:a16="http://schemas.microsoft.com/office/drawing/2014/main" id="{59483A98-19BB-4CAB-015C-069F7BE552F5}"/>
              </a:ext>
            </a:extLst>
          </p:cNvPr>
          <p:cNvSpPr txBox="1">
            <a:spLocks/>
          </p:cNvSpPr>
          <p:nvPr/>
        </p:nvSpPr>
        <p:spPr>
          <a:xfrm>
            <a:off x="354790" y="1199539"/>
            <a:ext cx="5401997" cy="5822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t>KPIs, Tasks  Lists, Appt System </a:t>
            </a:r>
          </a:p>
        </p:txBody>
      </p:sp>
    </p:spTree>
    <p:extLst>
      <p:ext uri="{BB962C8B-B14F-4D97-AF65-F5344CB8AC3E}">
        <p14:creationId xmlns:p14="http://schemas.microsoft.com/office/powerpoint/2010/main" val="177030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314156" y="578803"/>
            <a:ext cx="5231239" cy="2793661"/>
          </a:xfrm>
        </p:spPr>
        <p:txBody>
          <a:bodyPr/>
          <a:lstStyle/>
          <a:p>
            <a:r>
              <a:rPr lang="en-IN" sz="4400" dirty="0">
                <a:cs typeface="Posterama"/>
              </a:rPr>
              <a:t>Symptoms Based</a:t>
            </a:r>
            <a:br>
              <a:rPr lang="en-IN" sz="4400" dirty="0">
                <a:cs typeface="Posterama"/>
              </a:rPr>
            </a:br>
            <a:r>
              <a:rPr lang="en-IN" sz="4400" dirty="0">
                <a:cs typeface="Posterama"/>
              </a:rPr>
              <a:t>Disease predictor</a:t>
            </a:r>
            <a:endParaRPr lang="en-US" sz="4400" dirty="0"/>
          </a:p>
        </p:txBody>
      </p:sp>
      <p:sp>
        <p:nvSpPr>
          <p:cNvPr id="5" name="Text Placeholder 9">
            <a:extLst>
              <a:ext uri="{FF2B5EF4-FFF2-40B4-BE49-F238E27FC236}">
                <a16:creationId xmlns:a16="http://schemas.microsoft.com/office/drawing/2014/main" id="{E9C056B8-A024-D7E7-F470-F7E3B151108F}"/>
              </a:ext>
            </a:extLst>
          </p:cNvPr>
          <p:cNvSpPr txBox="1">
            <a:spLocks/>
          </p:cNvSpPr>
          <p:nvPr/>
        </p:nvSpPr>
        <p:spPr>
          <a:xfrm>
            <a:off x="283204" y="4326194"/>
            <a:ext cx="11019854" cy="2359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Data </a:t>
            </a:r>
            <a:r>
              <a:rPr lang="en-IN" sz="2600" dirty="0"/>
              <a:t>collection: Kaggle</a:t>
            </a:r>
          </a:p>
          <a:p>
            <a:r>
              <a:rPr lang="en-IN" sz="2600" dirty="0"/>
              <a:t>Data Processing: EDA</a:t>
            </a:r>
          </a:p>
          <a:p>
            <a:r>
              <a:rPr lang="en-IN" sz="2600" dirty="0"/>
              <a:t>Data Splitting: Training-80%, Testing-20%</a:t>
            </a:r>
          </a:p>
          <a:p>
            <a:r>
              <a:rPr lang="en-IN" sz="2600" dirty="0"/>
              <a:t>Machine Learning Models:- Decision Tree &amp; Random Forest</a:t>
            </a:r>
            <a:endParaRPr lang="en-IN" dirty="0"/>
          </a:p>
        </p:txBody>
      </p:sp>
      <p:pic>
        <p:nvPicPr>
          <p:cNvPr id="9" name="Picture 8">
            <a:extLst>
              <a:ext uri="{FF2B5EF4-FFF2-40B4-BE49-F238E27FC236}">
                <a16:creationId xmlns:a16="http://schemas.microsoft.com/office/drawing/2014/main" id="{9F3140A9-28FB-FF59-1994-10496DB4F53E}"/>
              </a:ext>
            </a:extLst>
          </p:cNvPr>
          <p:cNvPicPr>
            <a:picLocks noChangeAspect="1"/>
          </p:cNvPicPr>
          <p:nvPr/>
        </p:nvPicPr>
        <p:blipFill>
          <a:blip r:embed="rId3"/>
          <a:stretch>
            <a:fillRect/>
          </a:stretch>
        </p:blipFill>
        <p:spPr>
          <a:xfrm>
            <a:off x="4953942" y="476522"/>
            <a:ext cx="6522234" cy="4084515"/>
          </a:xfrm>
          <a:prstGeom prst="rect">
            <a:avLst/>
          </a:prstGeom>
        </p:spPr>
      </p:pic>
    </p:spTree>
    <p:extLst>
      <p:ext uri="{BB962C8B-B14F-4D97-AF65-F5344CB8AC3E}">
        <p14:creationId xmlns:p14="http://schemas.microsoft.com/office/powerpoint/2010/main" val="205074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1904939" y="3620333"/>
            <a:ext cx="4243390" cy="431726"/>
          </a:xfrm>
        </p:spPr>
        <p:txBody>
          <a:bodyPr/>
          <a:lstStyle/>
          <a:p>
            <a:r>
              <a:rPr lang="en-US" dirty="0">
                <a:cs typeface="Posterama"/>
              </a:rPr>
              <a:t>HEALTHAI CONNECT</a:t>
            </a:r>
            <a:endParaRPr lang="en-US" dirty="0"/>
          </a:p>
        </p:txBody>
      </p:sp>
      <p:sp>
        <p:nvSpPr>
          <p:cNvPr id="2" name="Text Placeholder 9">
            <a:extLst>
              <a:ext uri="{FF2B5EF4-FFF2-40B4-BE49-F238E27FC236}">
                <a16:creationId xmlns:a16="http://schemas.microsoft.com/office/drawing/2014/main" id="{4C749B71-34A0-5DBA-AB5F-D31A9D66C82B}"/>
              </a:ext>
            </a:extLst>
          </p:cNvPr>
          <p:cNvSpPr txBox="1">
            <a:spLocks/>
          </p:cNvSpPr>
          <p:nvPr/>
        </p:nvSpPr>
        <p:spPr>
          <a:xfrm>
            <a:off x="1730477" y="914400"/>
            <a:ext cx="3352800"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t>Decision Tree</a:t>
            </a:r>
          </a:p>
        </p:txBody>
      </p:sp>
      <p:sp>
        <p:nvSpPr>
          <p:cNvPr id="4" name="Text Placeholder 9">
            <a:extLst>
              <a:ext uri="{FF2B5EF4-FFF2-40B4-BE49-F238E27FC236}">
                <a16:creationId xmlns:a16="http://schemas.microsoft.com/office/drawing/2014/main" id="{B27EA526-60CA-7E78-71E8-1F978493A4EC}"/>
              </a:ext>
            </a:extLst>
          </p:cNvPr>
          <p:cNvSpPr txBox="1">
            <a:spLocks/>
          </p:cNvSpPr>
          <p:nvPr/>
        </p:nvSpPr>
        <p:spPr>
          <a:xfrm>
            <a:off x="6272998" y="948814"/>
            <a:ext cx="4709634"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t>Random Forest</a:t>
            </a:r>
          </a:p>
        </p:txBody>
      </p:sp>
      <p:sp>
        <p:nvSpPr>
          <p:cNvPr id="5" name="Text Placeholder 9">
            <a:extLst>
              <a:ext uri="{FF2B5EF4-FFF2-40B4-BE49-F238E27FC236}">
                <a16:creationId xmlns:a16="http://schemas.microsoft.com/office/drawing/2014/main" id="{50607941-45CA-CA12-9FDF-D8CDD06FD0F8}"/>
              </a:ext>
            </a:extLst>
          </p:cNvPr>
          <p:cNvSpPr txBox="1">
            <a:spLocks/>
          </p:cNvSpPr>
          <p:nvPr/>
        </p:nvSpPr>
        <p:spPr>
          <a:xfrm>
            <a:off x="2074607" y="172063"/>
            <a:ext cx="7855974"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b="1" dirty="0"/>
              <a:t>Accuracies and Heat Maps</a:t>
            </a:r>
          </a:p>
        </p:txBody>
      </p:sp>
      <p:cxnSp>
        <p:nvCxnSpPr>
          <p:cNvPr id="7" name="Straight Arrow Connector 6">
            <a:extLst>
              <a:ext uri="{FF2B5EF4-FFF2-40B4-BE49-F238E27FC236}">
                <a16:creationId xmlns:a16="http://schemas.microsoft.com/office/drawing/2014/main" id="{AC65C90F-B737-6E7F-4B37-56C45B81ED4D}"/>
              </a:ext>
            </a:extLst>
          </p:cNvPr>
          <p:cNvCxnSpPr>
            <a:cxnSpLocks/>
            <a:endCxn id="8" idx="0"/>
          </p:cNvCxnSpPr>
          <p:nvPr/>
        </p:nvCxnSpPr>
        <p:spPr>
          <a:xfrm flipH="1">
            <a:off x="3257265" y="1274747"/>
            <a:ext cx="38100" cy="611926"/>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7F4B9946-B923-4C6A-809A-3B3AE11194AA}"/>
              </a:ext>
            </a:extLst>
          </p:cNvPr>
          <p:cNvCxnSpPr>
            <a:cxnSpLocks/>
          </p:cNvCxnSpPr>
          <p:nvPr/>
        </p:nvCxnSpPr>
        <p:spPr>
          <a:xfrm>
            <a:off x="8693473" y="1301961"/>
            <a:ext cx="0" cy="584712"/>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FA18ECCD-9603-6371-320D-52F9F41C9292}"/>
              </a:ext>
            </a:extLst>
          </p:cNvPr>
          <p:cNvPicPr>
            <a:picLocks noChangeAspect="1"/>
          </p:cNvPicPr>
          <p:nvPr/>
        </p:nvPicPr>
        <p:blipFill rotWithShape="1">
          <a:blip r:embed="rId3"/>
          <a:srcRect t="3387"/>
          <a:stretch/>
        </p:blipFill>
        <p:spPr>
          <a:xfrm>
            <a:off x="455576" y="1886673"/>
            <a:ext cx="5603378" cy="4960440"/>
          </a:xfrm>
          <a:prstGeom prst="rect">
            <a:avLst/>
          </a:prstGeom>
        </p:spPr>
      </p:pic>
      <p:pic>
        <p:nvPicPr>
          <p:cNvPr id="11" name="Picture 10">
            <a:extLst>
              <a:ext uri="{FF2B5EF4-FFF2-40B4-BE49-F238E27FC236}">
                <a16:creationId xmlns:a16="http://schemas.microsoft.com/office/drawing/2014/main" id="{678A96FE-7EB5-F071-866A-68D624F2B2A6}"/>
              </a:ext>
            </a:extLst>
          </p:cNvPr>
          <p:cNvPicPr>
            <a:picLocks noChangeAspect="1"/>
          </p:cNvPicPr>
          <p:nvPr/>
        </p:nvPicPr>
        <p:blipFill rotWithShape="1">
          <a:blip r:embed="rId4"/>
          <a:srcRect t="3174"/>
          <a:stretch/>
        </p:blipFill>
        <p:spPr>
          <a:xfrm>
            <a:off x="6272998" y="1886673"/>
            <a:ext cx="5619706" cy="4971326"/>
          </a:xfrm>
          <a:prstGeom prst="rect">
            <a:avLst/>
          </a:prstGeom>
        </p:spPr>
      </p:pic>
    </p:spTree>
    <p:extLst>
      <p:ext uri="{BB962C8B-B14F-4D97-AF65-F5344CB8AC3E}">
        <p14:creationId xmlns:p14="http://schemas.microsoft.com/office/powerpoint/2010/main" val="314548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9">
            <a:extLst>
              <a:ext uri="{FF2B5EF4-FFF2-40B4-BE49-F238E27FC236}">
                <a16:creationId xmlns:a16="http://schemas.microsoft.com/office/drawing/2014/main" id="{B26B54C6-9E39-972B-888A-81413DC0E514}"/>
              </a:ext>
            </a:extLst>
          </p:cNvPr>
          <p:cNvSpPr txBox="1">
            <a:spLocks/>
          </p:cNvSpPr>
          <p:nvPr/>
        </p:nvSpPr>
        <p:spPr>
          <a:xfrm>
            <a:off x="432842" y="186814"/>
            <a:ext cx="10815261" cy="253586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600" b="1" dirty="0"/>
              <a:t>Output Screenshot of Symptoms Based Disease Predictor</a:t>
            </a:r>
            <a:endParaRPr lang="en-US" dirty="0"/>
          </a:p>
        </p:txBody>
      </p:sp>
      <p:pic>
        <p:nvPicPr>
          <p:cNvPr id="4" name="Picture 3" descr="A screenshot of a computer screen&#10;&#10;Description automatically generated">
            <a:extLst>
              <a:ext uri="{FF2B5EF4-FFF2-40B4-BE49-F238E27FC236}">
                <a16:creationId xmlns:a16="http://schemas.microsoft.com/office/drawing/2014/main" id="{8A62579A-83F3-98D4-AFBA-CAA56ECD1BD5}"/>
              </a:ext>
            </a:extLst>
          </p:cNvPr>
          <p:cNvPicPr>
            <a:picLocks noChangeAspect="1"/>
          </p:cNvPicPr>
          <p:nvPr/>
        </p:nvPicPr>
        <p:blipFill rotWithShape="1">
          <a:blip r:embed="rId3"/>
          <a:srcRect l="5810" t="12456" r="7653"/>
          <a:stretch/>
        </p:blipFill>
        <p:spPr>
          <a:xfrm>
            <a:off x="5821615" y="949235"/>
            <a:ext cx="6183587" cy="5615097"/>
          </a:xfrm>
          <a:prstGeom prst="rect">
            <a:avLst/>
          </a:prstGeom>
        </p:spPr>
      </p:pic>
      <p:graphicFrame>
        <p:nvGraphicFramePr>
          <p:cNvPr id="14" name="Chart 13">
            <a:extLst>
              <a:ext uri="{FF2B5EF4-FFF2-40B4-BE49-F238E27FC236}">
                <a16:creationId xmlns:a16="http://schemas.microsoft.com/office/drawing/2014/main" id="{E345AE01-D94D-87DE-B048-A77F7D86F5FC}"/>
              </a:ext>
            </a:extLst>
          </p:cNvPr>
          <p:cNvGraphicFramePr/>
          <p:nvPr>
            <p:extLst>
              <p:ext uri="{D42A27DB-BD31-4B8C-83A1-F6EECF244321}">
                <p14:modId xmlns:p14="http://schemas.microsoft.com/office/powerpoint/2010/main" val="2128221117"/>
              </p:ext>
            </p:extLst>
          </p:nvPr>
        </p:nvGraphicFramePr>
        <p:xfrm>
          <a:off x="314618" y="1430169"/>
          <a:ext cx="5240607" cy="449622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813A4AC7-F8A0-F49C-668A-961CDF33A3B7}"/>
              </a:ext>
            </a:extLst>
          </p:cNvPr>
          <p:cNvSpPr txBox="1"/>
          <p:nvPr/>
        </p:nvSpPr>
        <p:spPr>
          <a:xfrm>
            <a:off x="314617" y="5922703"/>
            <a:ext cx="5240608" cy="646331"/>
          </a:xfrm>
          <a:prstGeom prst="rect">
            <a:avLst/>
          </a:prstGeom>
          <a:solidFill>
            <a:schemeClr val="bg1"/>
          </a:solidFill>
        </p:spPr>
        <p:txBody>
          <a:bodyPr wrap="square" rtlCol="0">
            <a:spAutoFit/>
          </a:bodyPr>
          <a:lstStyle/>
          <a:p>
            <a:r>
              <a:rPr lang="en-IN" dirty="0"/>
              <a:t>   1.Decision Tree                  2. Random Forest</a:t>
            </a:r>
          </a:p>
          <a:p>
            <a:endParaRPr lang="en-IN" dirty="0"/>
          </a:p>
        </p:txBody>
      </p:sp>
    </p:spTree>
    <p:extLst>
      <p:ext uri="{BB962C8B-B14F-4D97-AF65-F5344CB8AC3E}">
        <p14:creationId xmlns:p14="http://schemas.microsoft.com/office/powerpoint/2010/main" val="25298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7138219" y="220630"/>
            <a:ext cx="4929999" cy="2557335"/>
          </a:xfrm>
        </p:spPr>
        <p:txBody>
          <a:bodyPr/>
          <a:lstStyle/>
          <a:p>
            <a:pPr algn="r"/>
            <a:r>
              <a:rPr lang="en-IN" sz="4400" dirty="0">
                <a:ea typeface="+mj-lt"/>
                <a:cs typeface="+mj-lt"/>
              </a:rPr>
              <a:t>Description BASED</a:t>
            </a:r>
            <a:br>
              <a:rPr lang="en-IN" sz="4400" dirty="0">
                <a:ea typeface="+mj-lt"/>
                <a:cs typeface="+mj-lt"/>
              </a:rPr>
            </a:br>
            <a:r>
              <a:rPr lang="en-IN" sz="4400" dirty="0">
                <a:ea typeface="+mj-lt"/>
                <a:cs typeface="+mj-lt"/>
              </a:rPr>
              <a:t>DISEASE PREDICTOR</a:t>
            </a:r>
            <a:endParaRPr lang="en-IN" sz="4400" b="0" dirty="0">
              <a:solidFill>
                <a:srgbClr val="000000"/>
              </a:solidFill>
              <a:ea typeface="+mj-lt"/>
              <a:cs typeface="+mj-lt"/>
            </a:endParaRPr>
          </a:p>
          <a:p>
            <a:pPr algn="r"/>
            <a:endParaRPr lang="en-IN" sz="4400" dirty="0"/>
          </a:p>
        </p:txBody>
      </p:sp>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1904939" y="3620333"/>
            <a:ext cx="4243390" cy="431726"/>
          </a:xfrm>
        </p:spPr>
        <p:txBody>
          <a:bodyPr/>
          <a:lstStyle/>
          <a:p>
            <a:r>
              <a:rPr lang="en-US" dirty="0">
                <a:cs typeface="Posterama"/>
              </a:rPr>
              <a:t>HEALTHAI CONNECT</a:t>
            </a:r>
            <a:endParaRPr lang="en-US" dirty="0"/>
          </a:p>
        </p:txBody>
      </p:sp>
      <p:pic>
        <p:nvPicPr>
          <p:cNvPr id="10" name="Picture 9">
            <a:extLst>
              <a:ext uri="{FF2B5EF4-FFF2-40B4-BE49-F238E27FC236}">
                <a16:creationId xmlns:a16="http://schemas.microsoft.com/office/drawing/2014/main" id="{57482311-0821-F0FD-3CAF-456F0D277599}"/>
              </a:ext>
            </a:extLst>
          </p:cNvPr>
          <p:cNvPicPr>
            <a:picLocks noChangeAspect="1"/>
          </p:cNvPicPr>
          <p:nvPr/>
        </p:nvPicPr>
        <p:blipFill>
          <a:blip r:embed="rId3"/>
          <a:stretch>
            <a:fillRect/>
          </a:stretch>
        </p:blipFill>
        <p:spPr>
          <a:xfrm>
            <a:off x="4921396" y="3003808"/>
            <a:ext cx="6964049" cy="3477388"/>
          </a:xfrm>
          <a:prstGeom prst="rect">
            <a:avLst/>
          </a:prstGeom>
        </p:spPr>
      </p:pic>
      <p:sp>
        <p:nvSpPr>
          <p:cNvPr id="11" name="Text Placeholder 9">
            <a:extLst>
              <a:ext uri="{FF2B5EF4-FFF2-40B4-BE49-F238E27FC236}">
                <a16:creationId xmlns:a16="http://schemas.microsoft.com/office/drawing/2014/main" id="{C4168D50-5C3B-8D64-9B2F-9656922AC236}"/>
              </a:ext>
            </a:extLst>
          </p:cNvPr>
          <p:cNvSpPr txBox="1">
            <a:spLocks/>
          </p:cNvSpPr>
          <p:nvPr/>
        </p:nvSpPr>
        <p:spPr>
          <a:xfrm>
            <a:off x="528835" y="648042"/>
            <a:ext cx="7138220" cy="27447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a:t>
            </a:r>
            <a:r>
              <a:rPr lang="en-IN" sz="2400" dirty="0"/>
              <a:t>collection: UCI</a:t>
            </a:r>
          </a:p>
          <a:p>
            <a:r>
              <a:rPr lang="en-IN" sz="2400" dirty="0"/>
              <a:t>Data Processing : EDA</a:t>
            </a:r>
          </a:p>
          <a:p>
            <a:r>
              <a:rPr lang="en-IN" sz="2400" dirty="0"/>
              <a:t>Data Splitting : Train-80%, Test-20%</a:t>
            </a:r>
          </a:p>
          <a:p>
            <a:r>
              <a:rPr lang="en-IN" sz="2400" dirty="0"/>
              <a:t>Machine Learning Models : </a:t>
            </a:r>
            <a:endParaRPr lang="en-IN" sz="2400"/>
          </a:p>
          <a:p>
            <a:pPr marL="0" indent="0">
              <a:buNone/>
            </a:pPr>
            <a:r>
              <a:rPr lang="en-IN" sz="2400">
                <a:ea typeface="+mn-lt"/>
                <a:cs typeface="+mn-lt"/>
              </a:rPr>
              <a:t> -Passive Aggressive Classifier</a:t>
            </a:r>
            <a:endParaRPr lang="en-IN"/>
          </a:p>
          <a:p>
            <a:pPr marL="0" indent="0">
              <a:buNone/>
            </a:pPr>
            <a:r>
              <a:rPr lang="en-IN" sz="2400"/>
              <a:t> -Naïve Bayes</a:t>
            </a:r>
            <a:endParaRPr lang="en-IN"/>
          </a:p>
        </p:txBody>
      </p:sp>
      <p:sp>
        <p:nvSpPr>
          <p:cNvPr id="12" name="Text Placeholder 9">
            <a:extLst>
              <a:ext uri="{FF2B5EF4-FFF2-40B4-BE49-F238E27FC236}">
                <a16:creationId xmlns:a16="http://schemas.microsoft.com/office/drawing/2014/main" id="{5793F48A-1E0E-4E35-30B7-D16E2BEA0A26}"/>
              </a:ext>
            </a:extLst>
          </p:cNvPr>
          <p:cNvSpPr txBox="1">
            <a:spLocks/>
          </p:cNvSpPr>
          <p:nvPr/>
        </p:nvSpPr>
        <p:spPr>
          <a:xfrm>
            <a:off x="771833" y="3982766"/>
            <a:ext cx="2462980" cy="99235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Word Cloud for Depression</a:t>
            </a:r>
          </a:p>
        </p:txBody>
      </p:sp>
      <p:cxnSp>
        <p:nvCxnSpPr>
          <p:cNvPr id="14" name="Straight Arrow Connector 13">
            <a:extLst>
              <a:ext uri="{FF2B5EF4-FFF2-40B4-BE49-F238E27FC236}">
                <a16:creationId xmlns:a16="http://schemas.microsoft.com/office/drawing/2014/main" id="{60799B00-A5DF-7018-44A1-B11D244823CF}"/>
              </a:ext>
            </a:extLst>
          </p:cNvPr>
          <p:cNvCxnSpPr>
            <a:cxnSpLocks/>
          </p:cNvCxnSpPr>
          <p:nvPr/>
        </p:nvCxnSpPr>
        <p:spPr>
          <a:xfrm>
            <a:off x="3431458" y="4385188"/>
            <a:ext cx="668594" cy="0"/>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0026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1904939" y="3620333"/>
            <a:ext cx="4243390" cy="431726"/>
          </a:xfrm>
        </p:spPr>
        <p:txBody>
          <a:bodyPr/>
          <a:lstStyle/>
          <a:p>
            <a:r>
              <a:rPr lang="en-US" dirty="0">
                <a:cs typeface="Posterama"/>
              </a:rPr>
              <a:t>HEALTHAI CONNECT</a:t>
            </a:r>
            <a:endParaRPr lang="en-US" dirty="0"/>
          </a:p>
        </p:txBody>
      </p:sp>
      <p:pic>
        <p:nvPicPr>
          <p:cNvPr id="13" name="Picture 12">
            <a:extLst>
              <a:ext uri="{FF2B5EF4-FFF2-40B4-BE49-F238E27FC236}">
                <a16:creationId xmlns:a16="http://schemas.microsoft.com/office/drawing/2014/main" id="{9F77CC4F-5F33-5FAE-3D30-F9CFC893FEE1}"/>
              </a:ext>
            </a:extLst>
          </p:cNvPr>
          <p:cNvPicPr>
            <a:picLocks noChangeAspect="1"/>
          </p:cNvPicPr>
          <p:nvPr/>
        </p:nvPicPr>
        <p:blipFill>
          <a:blip r:embed="rId3"/>
          <a:stretch>
            <a:fillRect/>
          </a:stretch>
        </p:blipFill>
        <p:spPr>
          <a:xfrm>
            <a:off x="6096000" y="1871179"/>
            <a:ext cx="5274516" cy="4643623"/>
          </a:xfrm>
          <a:prstGeom prst="rect">
            <a:avLst/>
          </a:prstGeom>
        </p:spPr>
      </p:pic>
      <p:pic>
        <p:nvPicPr>
          <p:cNvPr id="14" name="Picture 13">
            <a:extLst>
              <a:ext uri="{FF2B5EF4-FFF2-40B4-BE49-F238E27FC236}">
                <a16:creationId xmlns:a16="http://schemas.microsoft.com/office/drawing/2014/main" id="{FF35C7E5-A61D-E5DA-9B4F-7DB1BF262BF1}"/>
              </a:ext>
            </a:extLst>
          </p:cNvPr>
          <p:cNvPicPr>
            <a:picLocks noChangeAspect="1"/>
          </p:cNvPicPr>
          <p:nvPr/>
        </p:nvPicPr>
        <p:blipFill>
          <a:blip r:embed="rId4"/>
          <a:stretch>
            <a:fillRect/>
          </a:stretch>
        </p:blipFill>
        <p:spPr>
          <a:xfrm>
            <a:off x="737419" y="1871179"/>
            <a:ext cx="5175600" cy="4639770"/>
          </a:xfrm>
          <a:prstGeom prst="rect">
            <a:avLst/>
          </a:prstGeom>
        </p:spPr>
      </p:pic>
      <p:sp>
        <p:nvSpPr>
          <p:cNvPr id="2" name="Text Placeholder 9">
            <a:extLst>
              <a:ext uri="{FF2B5EF4-FFF2-40B4-BE49-F238E27FC236}">
                <a16:creationId xmlns:a16="http://schemas.microsoft.com/office/drawing/2014/main" id="{4C749B71-34A0-5DBA-AB5F-D31A9D66C82B}"/>
              </a:ext>
            </a:extLst>
          </p:cNvPr>
          <p:cNvSpPr txBox="1">
            <a:spLocks/>
          </p:cNvSpPr>
          <p:nvPr/>
        </p:nvSpPr>
        <p:spPr>
          <a:xfrm>
            <a:off x="1730477" y="914400"/>
            <a:ext cx="3352800"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t>Navie Bayes</a:t>
            </a:r>
          </a:p>
        </p:txBody>
      </p:sp>
      <p:sp>
        <p:nvSpPr>
          <p:cNvPr id="4" name="Text Placeholder 9">
            <a:extLst>
              <a:ext uri="{FF2B5EF4-FFF2-40B4-BE49-F238E27FC236}">
                <a16:creationId xmlns:a16="http://schemas.microsoft.com/office/drawing/2014/main" id="{B27EA526-60CA-7E78-71E8-1F978493A4EC}"/>
              </a:ext>
            </a:extLst>
          </p:cNvPr>
          <p:cNvSpPr txBox="1">
            <a:spLocks/>
          </p:cNvSpPr>
          <p:nvPr/>
        </p:nvSpPr>
        <p:spPr>
          <a:xfrm>
            <a:off x="6272998" y="948814"/>
            <a:ext cx="4709634"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t>Passive Aggressive Classifier</a:t>
            </a:r>
          </a:p>
        </p:txBody>
      </p:sp>
      <p:sp>
        <p:nvSpPr>
          <p:cNvPr id="5" name="Text Placeholder 9">
            <a:extLst>
              <a:ext uri="{FF2B5EF4-FFF2-40B4-BE49-F238E27FC236}">
                <a16:creationId xmlns:a16="http://schemas.microsoft.com/office/drawing/2014/main" id="{50607941-45CA-CA12-9FDF-D8CDD06FD0F8}"/>
              </a:ext>
            </a:extLst>
          </p:cNvPr>
          <p:cNvSpPr txBox="1">
            <a:spLocks/>
          </p:cNvSpPr>
          <p:nvPr/>
        </p:nvSpPr>
        <p:spPr>
          <a:xfrm>
            <a:off x="2074607" y="172063"/>
            <a:ext cx="7855974" cy="4326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b="1" dirty="0"/>
              <a:t>Accuracies and Confusion Matrix</a:t>
            </a:r>
          </a:p>
        </p:txBody>
      </p:sp>
      <p:cxnSp>
        <p:nvCxnSpPr>
          <p:cNvPr id="7" name="Straight Arrow Connector 6">
            <a:extLst>
              <a:ext uri="{FF2B5EF4-FFF2-40B4-BE49-F238E27FC236}">
                <a16:creationId xmlns:a16="http://schemas.microsoft.com/office/drawing/2014/main" id="{AC65C90F-B737-6E7F-4B37-56C45B81ED4D}"/>
              </a:ext>
            </a:extLst>
          </p:cNvPr>
          <p:cNvCxnSpPr>
            <a:cxnSpLocks/>
          </p:cNvCxnSpPr>
          <p:nvPr/>
        </p:nvCxnSpPr>
        <p:spPr>
          <a:xfrm>
            <a:off x="3264310" y="1291076"/>
            <a:ext cx="0" cy="580103"/>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7F4B9946-B923-4C6A-809A-3B3AE11194AA}"/>
              </a:ext>
            </a:extLst>
          </p:cNvPr>
          <p:cNvCxnSpPr>
            <a:cxnSpLocks/>
          </p:cNvCxnSpPr>
          <p:nvPr/>
        </p:nvCxnSpPr>
        <p:spPr>
          <a:xfrm>
            <a:off x="8726130" y="1291076"/>
            <a:ext cx="0" cy="580103"/>
          </a:xfrm>
          <a:prstGeom prst="straightConnector1">
            <a:avLst/>
          </a:prstGeom>
          <a:ln w="76200">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353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1678797" y="3394191"/>
            <a:ext cx="4243390" cy="884010"/>
          </a:xfrm>
        </p:spPr>
        <p:txBody>
          <a:bodyPr/>
          <a:lstStyle/>
          <a:p>
            <a:r>
              <a:rPr lang="en-US" dirty="0">
                <a:cs typeface="Posterama"/>
              </a:rPr>
              <a:t>HEALTHAI CONNECT</a:t>
            </a:r>
            <a:endParaRPr lang="en-US" dirty="0"/>
          </a:p>
        </p:txBody>
      </p:sp>
      <p:pic>
        <p:nvPicPr>
          <p:cNvPr id="3" name="Picture 2">
            <a:extLst>
              <a:ext uri="{FF2B5EF4-FFF2-40B4-BE49-F238E27FC236}">
                <a16:creationId xmlns:a16="http://schemas.microsoft.com/office/drawing/2014/main" id="{9F39A292-84AD-DDC4-F30D-3EDD9DBC16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457"/>
          <a:stretch/>
        </p:blipFill>
        <p:spPr bwMode="auto">
          <a:xfrm>
            <a:off x="4208207" y="353662"/>
            <a:ext cx="7353444" cy="6320171"/>
          </a:xfrm>
          <a:prstGeom prst="rect">
            <a:avLst/>
          </a:prstGeom>
          <a:noFill/>
          <a:ln>
            <a:noFill/>
          </a:ln>
        </p:spPr>
      </p:pic>
      <p:sp>
        <p:nvSpPr>
          <p:cNvPr id="15" name="Text Placeholder 9">
            <a:extLst>
              <a:ext uri="{FF2B5EF4-FFF2-40B4-BE49-F238E27FC236}">
                <a16:creationId xmlns:a16="http://schemas.microsoft.com/office/drawing/2014/main" id="{B26B54C6-9E39-972B-888A-81413DC0E514}"/>
              </a:ext>
            </a:extLst>
          </p:cNvPr>
          <p:cNvSpPr txBox="1">
            <a:spLocks/>
          </p:cNvSpPr>
          <p:nvPr/>
        </p:nvSpPr>
        <p:spPr>
          <a:xfrm>
            <a:off x="78655" y="762000"/>
            <a:ext cx="3864080" cy="175505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b="1" dirty="0"/>
              <a:t>Output Screenshot of Description Based Disease Predictor</a:t>
            </a:r>
          </a:p>
        </p:txBody>
      </p:sp>
      <p:cxnSp>
        <p:nvCxnSpPr>
          <p:cNvPr id="17" name="Connector: Elbow 16">
            <a:extLst>
              <a:ext uri="{FF2B5EF4-FFF2-40B4-BE49-F238E27FC236}">
                <a16:creationId xmlns:a16="http://schemas.microsoft.com/office/drawing/2014/main" id="{50A6873C-D277-3584-1FFA-B5A7B6164CBB}"/>
              </a:ext>
            </a:extLst>
          </p:cNvPr>
          <p:cNvCxnSpPr>
            <a:cxnSpLocks/>
          </p:cNvCxnSpPr>
          <p:nvPr/>
        </p:nvCxnSpPr>
        <p:spPr>
          <a:xfrm>
            <a:off x="1907458" y="2772697"/>
            <a:ext cx="1848465" cy="1130709"/>
          </a:xfrm>
          <a:prstGeom prst="bentConnector3">
            <a:avLst>
              <a:gd name="adj1" fmla="val -1596"/>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09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 descr="preencoded.png">
            <a:extLst>
              <a:ext uri="{FF2B5EF4-FFF2-40B4-BE49-F238E27FC236}">
                <a16:creationId xmlns:a16="http://schemas.microsoft.com/office/drawing/2014/main" id="{D833AFB4-4B1B-7530-C9AB-62B39465D2D9}"/>
              </a:ext>
            </a:extLst>
          </p:cNvPr>
          <p:cNvPicPr>
            <a:picLocks noChangeAspect="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brightnessContrast bright="-20000" contrast="20000"/>
                    </a14:imgEffect>
                  </a14:imgLayer>
                </a14:imgProps>
              </a:ext>
            </a:extLst>
          </a:blip>
          <a:srcRect t="15054" b="4182"/>
          <a:stretch/>
        </p:blipFill>
        <p:spPr>
          <a:xfrm>
            <a:off x="6582012" y="30835"/>
            <a:ext cx="5609988" cy="6796330"/>
          </a:xfrm>
          <a:prstGeom prst="rect">
            <a:avLst/>
          </a:prstGeom>
        </p:spPr>
      </p:pic>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489060" y="1311521"/>
            <a:ext cx="5609988" cy="1362456"/>
          </a:xfrm>
        </p:spPr>
        <p:txBody>
          <a:bodyPr/>
          <a:lstStyle/>
          <a:p>
            <a:r>
              <a:rPr lang="en-US" dirty="0"/>
              <a:t>Abstract</a:t>
            </a:r>
          </a:p>
        </p:txBody>
      </p:sp>
      <p:sp>
        <p:nvSpPr>
          <p:cNvPr id="6" name="Text Placeholder 5">
            <a:extLst>
              <a:ext uri="{FF2B5EF4-FFF2-40B4-BE49-F238E27FC236}">
                <a16:creationId xmlns:a16="http://schemas.microsoft.com/office/drawing/2014/main" id="{0E806B8F-01D6-34B4-655B-C01DE0A85BC2}"/>
              </a:ext>
            </a:extLst>
          </p:cNvPr>
          <p:cNvSpPr>
            <a:spLocks noGrp="1"/>
          </p:cNvSpPr>
          <p:nvPr>
            <p:ph type="body" sz="quarter" idx="13"/>
          </p:nvPr>
        </p:nvSpPr>
        <p:spPr>
          <a:xfrm>
            <a:off x="609600" y="2615383"/>
            <a:ext cx="4601497" cy="2891765"/>
          </a:xfrm>
        </p:spPr>
        <p:txBody>
          <a:bodyPr>
            <a:normAutofit/>
          </a:bodyPr>
          <a:lstStyle/>
          <a:p>
            <a:r>
              <a:rPr lang="en-US" sz="1800" dirty="0"/>
              <a:t>Artificial Intelligence (AI) is revolutionizing healthcare, significantly enhancing patient care and diagnosis. Our project explores the vital role of AI and Machine Learning in healthcare through 'HealthAI Connect,' a platform that offers personalized patient guidance, predictive analytics, and improved healthcare accessibility.</a:t>
            </a:r>
          </a:p>
        </p:txBody>
      </p:sp>
    </p:spTree>
    <p:extLst>
      <p:ext uri="{BB962C8B-B14F-4D97-AF65-F5344CB8AC3E}">
        <p14:creationId xmlns:p14="http://schemas.microsoft.com/office/powerpoint/2010/main" val="863651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186812" y="188322"/>
            <a:ext cx="12005187" cy="834233"/>
          </a:xfrm>
        </p:spPr>
        <p:txBody>
          <a:bodyPr/>
          <a:lstStyle/>
          <a:p>
            <a:pPr algn="ctr"/>
            <a:r>
              <a:rPr lang="en-IN" sz="4400" dirty="0">
                <a:cs typeface="Posterama"/>
              </a:rPr>
              <a:t>Brain tumor detection</a:t>
            </a:r>
            <a:endParaRPr lang="en-US" sz="4400" dirty="0"/>
          </a:p>
        </p:txBody>
      </p:sp>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9518389" y="1537826"/>
            <a:ext cx="4243390" cy="1533992"/>
          </a:xfrm>
        </p:spPr>
        <p:txBody>
          <a:bodyPr/>
          <a:lstStyle/>
          <a:p>
            <a:r>
              <a:rPr lang="en-US" dirty="0">
                <a:cs typeface="Posterama"/>
              </a:rPr>
              <a:t>HEALTHAI CONNECT</a:t>
            </a:r>
            <a:endParaRPr lang="en-US" dirty="0"/>
          </a:p>
        </p:txBody>
      </p:sp>
      <p:sp>
        <p:nvSpPr>
          <p:cNvPr id="4" name="Text Placeholder 9">
            <a:extLst>
              <a:ext uri="{FF2B5EF4-FFF2-40B4-BE49-F238E27FC236}">
                <a16:creationId xmlns:a16="http://schemas.microsoft.com/office/drawing/2014/main" id="{59834F26-DB64-B673-CE78-D7E2A0ED2A33}"/>
              </a:ext>
            </a:extLst>
          </p:cNvPr>
          <p:cNvSpPr txBox="1">
            <a:spLocks/>
          </p:cNvSpPr>
          <p:nvPr/>
        </p:nvSpPr>
        <p:spPr>
          <a:xfrm>
            <a:off x="589936" y="1160207"/>
            <a:ext cx="9645445" cy="21476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a:t>
            </a:r>
            <a:r>
              <a:rPr lang="en-IN" sz="2000" dirty="0"/>
              <a:t>collection: Kaggle,</a:t>
            </a:r>
            <a:r>
              <a:rPr lang="en-US" sz="2000" dirty="0"/>
              <a:t> three folders: "yes," "no," and "pred," containing 3060 Brain MRI Images. </a:t>
            </a:r>
            <a:endParaRPr lang="en-IN" sz="2000" dirty="0"/>
          </a:p>
          <a:p>
            <a:r>
              <a:rPr lang="en-IN" sz="2000" dirty="0"/>
              <a:t>Data Processing: images resized to 64x64 pixels using PIL library</a:t>
            </a:r>
          </a:p>
          <a:p>
            <a:r>
              <a:rPr lang="en-IN" sz="2000" dirty="0"/>
              <a:t>Model Building: CNN</a:t>
            </a:r>
          </a:p>
          <a:p>
            <a:r>
              <a:rPr lang="en-IN" sz="2000" dirty="0">
                <a:ea typeface="+mn-lt"/>
                <a:cs typeface="+mn-lt"/>
              </a:rPr>
              <a:t>Model Training: Model is fitted for 15 epochs (Batch size - 16)</a:t>
            </a:r>
          </a:p>
        </p:txBody>
      </p:sp>
      <p:pic>
        <p:nvPicPr>
          <p:cNvPr id="3" name="Picture 2">
            <a:extLst>
              <a:ext uri="{FF2B5EF4-FFF2-40B4-BE49-F238E27FC236}">
                <a16:creationId xmlns:a16="http://schemas.microsoft.com/office/drawing/2014/main" id="{16564D1C-A862-A828-818E-3788BB8F1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736" y="3674845"/>
            <a:ext cx="5459163" cy="2953081"/>
          </a:xfrm>
          <a:prstGeom prst="rect">
            <a:avLst/>
          </a:prstGeom>
        </p:spPr>
      </p:pic>
      <p:graphicFrame>
        <p:nvGraphicFramePr>
          <p:cNvPr id="9" name="Chart 8">
            <a:extLst>
              <a:ext uri="{FF2B5EF4-FFF2-40B4-BE49-F238E27FC236}">
                <a16:creationId xmlns:a16="http://schemas.microsoft.com/office/drawing/2014/main" id="{5FB4D6DA-B2F3-5AAD-0F6D-16AE9D151C06}"/>
              </a:ext>
            </a:extLst>
          </p:cNvPr>
          <p:cNvGraphicFramePr/>
          <p:nvPr>
            <p:extLst>
              <p:ext uri="{D42A27DB-BD31-4B8C-83A1-F6EECF244321}">
                <p14:modId xmlns:p14="http://schemas.microsoft.com/office/powerpoint/2010/main" val="3095791165"/>
              </p:ext>
            </p:extLst>
          </p:nvPr>
        </p:nvGraphicFramePr>
        <p:xfrm>
          <a:off x="884903" y="3307855"/>
          <a:ext cx="5211097" cy="336182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44340F1C-AA04-F4CA-24E0-A980E18EA639}"/>
              </a:ext>
            </a:extLst>
          </p:cNvPr>
          <p:cNvSpPr txBox="1">
            <a:spLocks/>
          </p:cNvSpPr>
          <p:nvPr/>
        </p:nvSpPr>
        <p:spPr>
          <a:xfrm>
            <a:off x="742336" y="2944764"/>
            <a:ext cx="9645445" cy="21476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2000" dirty="0">
              <a:ea typeface="+mn-lt"/>
              <a:cs typeface="+mn-lt"/>
            </a:endParaRPr>
          </a:p>
        </p:txBody>
      </p:sp>
      <p:sp>
        <p:nvSpPr>
          <p:cNvPr id="11" name="Footer Placeholder 5">
            <a:extLst>
              <a:ext uri="{FF2B5EF4-FFF2-40B4-BE49-F238E27FC236}">
                <a16:creationId xmlns:a16="http://schemas.microsoft.com/office/drawing/2014/main" id="{F6877BF9-9F37-A43F-6A5A-617F564D6B5D}"/>
              </a:ext>
            </a:extLst>
          </p:cNvPr>
          <p:cNvSpPr txBox="1">
            <a:spLocks/>
          </p:cNvSpPr>
          <p:nvPr/>
        </p:nvSpPr>
        <p:spPr>
          <a:xfrm>
            <a:off x="7006242" y="3114368"/>
            <a:ext cx="4243390" cy="630962"/>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300" baseline="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Training Epochs</a:t>
            </a:r>
          </a:p>
        </p:txBody>
      </p:sp>
    </p:spTree>
    <p:extLst>
      <p:ext uri="{BB962C8B-B14F-4D97-AF65-F5344CB8AC3E}">
        <p14:creationId xmlns:p14="http://schemas.microsoft.com/office/powerpoint/2010/main" val="267782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315064" y="375459"/>
            <a:ext cx="6666271" cy="588425"/>
          </a:xfrm>
        </p:spPr>
        <p:txBody>
          <a:bodyPr/>
          <a:lstStyle/>
          <a:p>
            <a:pPr algn="ctr"/>
            <a:r>
              <a:rPr lang="en-US" sz="3600" dirty="0"/>
              <a:t>Tumor </a:t>
            </a:r>
          </a:p>
        </p:txBody>
      </p:sp>
      <p:pic>
        <p:nvPicPr>
          <p:cNvPr id="5" name="Picture 4">
            <a:extLst>
              <a:ext uri="{FF2B5EF4-FFF2-40B4-BE49-F238E27FC236}">
                <a16:creationId xmlns:a16="http://schemas.microsoft.com/office/drawing/2014/main" id="{D316EAA5-BECE-7F1C-30C4-621DD6F8FB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7" t="17283" r="49820"/>
          <a:stretch/>
        </p:blipFill>
        <p:spPr bwMode="auto">
          <a:xfrm>
            <a:off x="853213" y="1474839"/>
            <a:ext cx="4517927" cy="4843529"/>
          </a:xfrm>
          <a:prstGeom prst="rect">
            <a:avLst/>
          </a:prstGeom>
          <a:noFill/>
          <a:ln>
            <a:noFill/>
          </a:ln>
        </p:spPr>
      </p:pic>
      <p:pic>
        <p:nvPicPr>
          <p:cNvPr id="7" name="Picture 6">
            <a:extLst>
              <a:ext uri="{FF2B5EF4-FFF2-40B4-BE49-F238E27FC236}">
                <a16:creationId xmlns:a16="http://schemas.microsoft.com/office/drawing/2014/main" id="{7D6E335E-19AC-3BD4-3882-DB0AFEAAD5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69" t="18640" r="58320"/>
          <a:stretch/>
        </p:blipFill>
        <p:spPr bwMode="auto">
          <a:xfrm>
            <a:off x="7023514" y="1474839"/>
            <a:ext cx="3744318" cy="4921222"/>
          </a:xfrm>
          <a:prstGeom prst="rect">
            <a:avLst/>
          </a:prstGeom>
          <a:noFill/>
          <a:ln>
            <a:noFill/>
          </a:ln>
        </p:spPr>
      </p:pic>
      <p:sp>
        <p:nvSpPr>
          <p:cNvPr id="8" name="Title 1">
            <a:extLst>
              <a:ext uri="{FF2B5EF4-FFF2-40B4-BE49-F238E27FC236}">
                <a16:creationId xmlns:a16="http://schemas.microsoft.com/office/drawing/2014/main" id="{A182E794-8A8C-52F5-E8A0-19856FCFC52A}"/>
              </a:ext>
            </a:extLst>
          </p:cNvPr>
          <p:cNvSpPr txBox="1">
            <a:spLocks/>
          </p:cNvSpPr>
          <p:nvPr/>
        </p:nvSpPr>
        <p:spPr>
          <a:xfrm>
            <a:off x="6194580" y="347425"/>
            <a:ext cx="5240406" cy="5884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pPr algn="ctr"/>
            <a:r>
              <a:rPr lang="en-US" sz="3600" dirty="0"/>
              <a:t>No Tumor</a:t>
            </a:r>
          </a:p>
        </p:txBody>
      </p:sp>
      <p:cxnSp>
        <p:nvCxnSpPr>
          <p:cNvPr id="10" name="Straight Arrow Connector 9">
            <a:extLst>
              <a:ext uri="{FF2B5EF4-FFF2-40B4-BE49-F238E27FC236}">
                <a16:creationId xmlns:a16="http://schemas.microsoft.com/office/drawing/2014/main" id="{C508DB46-47CE-6DB6-B11B-927DA7F4E094}"/>
              </a:ext>
            </a:extLst>
          </p:cNvPr>
          <p:cNvCxnSpPr>
            <a:cxnSpLocks/>
          </p:cNvCxnSpPr>
          <p:nvPr/>
        </p:nvCxnSpPr>
        <p:spPr>
          <a:xfrm>
            <a:off x="8987637" y="797924"/>
            <a:ext cx="0" cy="6769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033BC1-E4BD-CECF-D0D0-514838D62527}"/>
              </a:ext>
            </a:extLst>
          </p:cNvPr>
          <p:cNvCxnSpPr>
            <a:cxnSpLocks/>
          </p:cNvCxnSpPr>
          <p:nvPr/>
        </p:nvCxnSpPr>
        <p:spPr>
          <a:xfrm>
            <a:off x="3118265" y="840924"/>
            <a:ext cx="0" cy="6339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5">
            <a:extLst>
              <a:ext uri="{FF2B5EF4-FFF2-40B4-BE49-F238E27FC236}">
                <a16:creationId xmlns:a16="http://schemas.microsoft.com/office/drawing/2014/main" id="{39116D36-3A92-7391-50F1-151F6FCBC1C1}"/>
              </a:ext>
            </a:extLst>
          </p:cNvPr>
          <p:cNvSpPr>
            <a:spLocks noGrp="1"/>
          </p:cNvSpPr>
          <p:nvPr>
            <p:ph type="ftr" sz="quarter" idx="10"/>
          </p:nvPr>
        </p:nvSpPr>
        <p:spPr>
          <a:xfrm rot="5400000">
            <a:off x="9597047" y="3032333"/>
            <a:ext cx="4243390" cy="1533992"/>
          </a:xfrm>
        </p:spPr>
        <p:txBody>
          <a:bodyPr/>
          <a:lstStyle/>
          <a:p>
            <a:r>
              <a:rPr lang="en-US" dirty="0">
                <a:cs typeface="Posterama"/>
              </a:rPr>
              <a:t>HEALTHAI CONNECT</a:t>
            </a:r>
            <a:endParaRPr lang="en-US" dirty="0"/>
          </a:p>
        </p:txBody>
      </p:sp>
    </p:spTree>
    <p:extLst>
      <p:ext uri="{BB962C8B-B14F-4D97-AF65-F5344CB8AC3E}">
        <p14:creationId xmlns:p14="http://schemas.microsoft.com/office/powerpoint/2010/main" val="3482344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147483" y="198512"/>
            <a:ext cx="11464413" cy="733557"/>
          </a:xfrm>
        </p:spPr>
        <p:txBody>
          <a:bodyPr/>
          <a:lstStyle/>
          <a:p>
            <a:pPr algn="ctr"/>
            <a:r>
              <a:rPr lang="en-IN" sz="4400" dirty="0">
                <a:ea typeface="+mj-lt"/>
                <a:cs typeface="+mj-lt"/>
              </a:rPr>
              <a:t>Pneumonia DETECTION</a:t>
            </a:r>
            <a:endParaRPr lang="en-IN" sz="4400" b="0" dirty="0">
              <a:solidFill>
                <a:srgbClr val="000000"/>
              </a:solidFill>
              <a:ea typeface="+mj-lt"/>
              <a:cs typeface="+mj-lt"/>
            </a:endParaRPr>
          </a:p>
          <a:p>
            <a:pPr algn="ctr"/>
            <a:endParaRPr lang="en-IN" sz="4400" dirty="0"/>
          </a:p>
        </p:txBody>
      </p:sp>
      <p:sp>
        <p:nvSpPr>
          <p:cNvPr id="7" name="Footer Placeholder 5">
            <a:extLst>
              <a:ext uri="{FF2B5EF4-FFF2-40B4-BE49-F238E27FC236}">
                <a16:creationId xmlns:a16="http://schemas.microsoft.com/office/drawing/2014/main" id="{84E7FC4D-F7E5-6550-9B2B-74E30655A200}"/>
              </a:ext>
            </a:extLst>
          </p:cNvPr>
          <p:cNvSpPr>
            <a:spLocks noGrp="1"/>
          </p:cNvSpPr>
          <p:nvPr>
            <p:ph type="ftr" sz="quarter" idx="10"/>
          </p:nvPr>
        </p:nvSpPr>
        <p:spPr>
          <a:xfrm rot="5400000">
            <a:off x="9303308" y="2840600"/>
            <a:ext cx="4243390" cy="1533992"/>
          </a:xfrm>
        </p:spPr>
        <p:txBody>
          <a:bodyPr/>
          <a:lstStyle/>
          <a:p>
            <a:r>
              <a:rPr lang="en-US" dirty="0">
                <a:cs typeface="Posterama"/>
              </a:rPr>
              <a:t>HEALTHAI CONNECT</a:t>
            </a:r>
            <a:endParaRPr lang="en-US" dirty="0"/>
          </a:p>
        </p:txBody>
      </p:sp>
      <p:sp>
        <p:nvSpPr>
          <p:cNvPr id="3" name="Text Placeholder 9">
            <a:extLst>
              <a:ext uri="{FF2B5EF4-FFF2-40B4-BE49-F238E27FC236}">
                <a16:creationId xmlns:a16="http://schemas.microsoft.com/office/drawing/2014/main" id="{0498EAC6-0934-FE6D-573A-A06A1186DF7C}"/>
              </a:ext>
            </a:extLst>
          </p:cNvPr>
          <p:cNvSpPr txBox="1">
            <a:spLocks/>
          </p:cNvSpPr>
          <p:nvPr/>
        </p:nvSpPr>
        <p:spPr>
          <a:xfrm>
            <a:off x="589936" y="1160207"/>
            <a:ext cx="9645445" cy="21476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a:t>
            </a:r>
            <a:r>
              <a:rPr lang="en-IN" sz="2000" dirty="0"/>
              <a:t>collection: Kaggle,</a:t>
            </a:r>
            <a:r>
              <a:rPr lang="en-US" sz="2000" dirty="0"/>
              <a:t> 3 folders (train, test, </a:t>
            </a:r>
            <a:r>
              <a:rPr lang="en-US" sz="2000" dirty="0" err="1"/>
              <a:t>val</a:t>
            </a:r>
            <a:r>
              <a:rPr lang="en-US" sz="2000" dirty="0"/>
              <a:t>) containing 5,863 X-Ray images (JPEG) and 2 categories (Pneumonia/Normal)</a:t>
            </a:r>
            <a:endParaRPr lang="en-IN" sz="2000" dirty="0"/>
          </a:p>
          <a:p>
            <a:r>
              <a:rPr lang="en-IN" sz="2000" dirty="0"/>
              <a:t>Model Building: CNN (VGG16 Pretrained model)</a:t>
            </a:r>
          </a:p>
          <a:p>
            <a:r>
              <a:rPr lang="en-IN" sz="2000" dirty="0">
                <a:ea typeface="+mn-lt"/>
                <a:cs typeface="+mn-lt"/>
              </a:rPr>
              <a:t>Model Training: Model is fitted for 25 epochs</a:t>
            </a:r>
          </a:p>
        </p:txBody>
      </p:sp>
      <p:graphicFrame>
        <p:nvGraphicFramePr>
          <p:cNvPr id="5" name="Chart 4">
            <a:extLst>
              <a:ext uri="{FF2B5EF4-FFF2-40B4-BE49-F238E27FC236}">
                <a16:creationId xmlns:a16="http://schemas.microsoft.com/office/drawing/2014/main" id="{7B5D7DB8-64EC-BDD5-C149-20EEE51CA01E}"/>
              </a:ext>
            </a:extLst>
          </p:cNvPr>
          <p:cNvGraphicFramePr/>
          <p:nvPr>
            <p:extLst>
              <p:ext uri="{D42A27DB-BD31-4B8C-83A1-F6EECF244321}">
                <p14:modId xmlns:p14="http://schemas.microsoft.com/office/powerpoint/2010/main" val="3001772845"/>
              </p:ext>
            </p:extLst>
          </p:nvPr>
        </p:nvGraphicFramePr>
        <p:xfrm>
          <a:off x="884903" y="3022720"/>
          <a:ext cx="5211097" cy="3361823"/>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x-ray of a chest&#10;&#10;Description automatically generated">
            <a:extLst>
              <a:ext uri="{FF2B5EF4-FFF2-40B4-BE49-F238E27FC236}">
                <a16:creationId xmlns:a16="http://schemas.microsoft.com/office/drawing/2014/main" id="{F7A5B300-D214-A8CF-F197-29292D831F5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contrast="20000"/>
                    </a14:imgEffect>
                  </a14:imgLayer>
                </a14:imgProps>
              </a:ext>
            </a:extLst>
          </a:blip>
          <a:stretch>
            <a:fillRect/>
          </a:stretch>
        </p:blipFill>
        <p:spPr>
          <a:xfrm>
            <a:off x="7105179" y="3026449"/>
            <a:ext cx="3331035" cy="3206558"/>
          </a:xfrm>
          <a:prstGeom prst="roundRect">
            <a:avLst/>
          </a:prstGeom>
        </p:spPr>
      </p:pic>
    </p:spTree>
    <p:extLst>
      <p:ext uri="{BB962C8B-B14F-4D97-AF65-F5344CB8AC3E}">
        <p14:creationId xmlns:p14="http://schemas.microsoft.com/office/powerpoint/2010/main" val="151366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157747" y="375459"/>
            <a:ext cx="6666271" cy="588425"/>
          </a:xfrm>
        </p:spPr>
        <p:txBody>
          <a:bodyPr/>
          <a:lstStyle/>
          <a:p>
            <a:pPr algn="ctr"/>
            <a:r>
              <a:rPr lang="en-IN" sz="3600" dirty="0"/>
              <a:t>Normal </a:t>
            </a:r>
            <a:endParaRPr lang="en-US" sz="3600" dirty="0"/>
          </a:p>
        </p:txBody>
      </p:sp>
      <p:sp>
        <p:nvSpPr>
          <p:cNvPr id="8" name="Title 1">
            <a:extLst>
              <a:ext uri="{FF2B5EF4-FFF2-40B4-BE49-F238E27FC236}">
                <a16:creationId xmlns:a16="http://schemas.microsoft.com/office/drawing/2014/main" id="{A182E794-8A8C-52F5-E8A0-19856FCFC52A}"/>
              </a:ext>
            </a:extLst>
          </p:cNvPr>
          <p:cNvSpPr txBox="1">
            <a:spLocks/>
          </p:cNvSpPr>
          <p:nvPr/>
        </p:nvSpPr>
        <p:spPr>
          <a:xfrm>
            <a:off x="5883000" y="347425"/>
            <a:ext cx="4922719" cy="5884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pPr algn="ctr"/>
            <a:r>
              <a:rPr lang="en-US" sz="3600" dirty="0"/>
              <a:t>Pneumonia</a:t>
            </a:r>
          </a:p>
        </p:txBody>
      </p:sp>
      <p:cxnSp>
        <p:nvCxnSpPr>
          <p:cNvPr id="10" name="Straight Arrow Connector 9">
            <a:extLst>
              <a:ext uri="{FF2B5EF4-FFF2-40B4-BE49-F238E27FC236}">
                <a16:creationId xmlns:a16="http://schemas.microsoft.com/office/drawing/2014/main" id="{C508DB46-47CE-6DB6-B11B-927DA7F4E094}"/>
              </a:ext>
            </a:extLst>
          </p:cNvPr>
          <p:cNvCxnSpPr>
            <a:cxnSpLocks/>
          </p:cNvCxnSpPr>
          <p:nvPr/>
        </p:nvCxnSpPr>
        <p:spPr>
          <a:xfrm>
            <a:off x="8319043" y="797924"/>
            <a:ext cx="0" cy="6769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033BC1-E4BD-CECF-D0D0-514838D62527}"/>
              </a:ext>
            </a:extLst>
          </p:cNvPr>
          <p:cNvCxnSpPr>
            <a:cxnSpLocks/>
          </p:cNvCxnSpPr>
          <p:nvPr/>
        </p:nvCxnSpPr>
        <p:spPr>
          <a:xfrm>
            <a:off x="3275582" y="840924"/>
            <a:ext cx="0" cy="6339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28C60B-90E7-67AF-DFED-4D1DEAAC15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26" t="19309" r="53217"/>
          <a:stretch/>
        </p:blipFill>
        <p:spPr bwMode="auto">
          <a:xfrm>
            <a:off x="6363359" y="1484540"/>
            <a:ext cx="3911368" cy="4426065"/>
          </a:xfrm>
          <a:prstGeom prst="rect">
            <a:avLst/>
          </a:prstGeom>
          <a:noFill/>
          <a:ln>
            <a:noFill/>
          </a:ln>
        </p:spPr>
      </p:pic>
      <p:pic>
        <p:nvPicPr>
          <p:cNvPr id="6" name="Picture 5">
            <a:extLst>
              <a:ext uri="{FF2B5EF4-FFF2-40B4-BE49-F238E27FC236}">
                <a16:creationId xmlns:a16="http://schemas.microsoft.com/office/drawing/2014/main" id="{B3ADB6A9-1DED-D05C-FF22-41CFE043D963}"/>
              </a:ext>
            </a:extLst>
          </p:cNvPr>
          <p:cNvPicPr>
            <a:picLocks noChangeAspect="1"/>
          </p:cNvPicPr>
          <p:nvPr/>
        </p:nvPicPr>
        <p:blipFill rotWithShape="1">
          <a:blip r:embed="rId4"/>
          <a:srcRect l="5026" t="19385" r="51348"/>
          <a:stretch/>
        </p:blipFill>
        <p:spPr>
          <a:xfrm>
            <a:off x="1243613" y="1474839"/>
            <a:ext cx="4063938" cy="4435766"/>
          </a:xfrm>
          <a:prstGeom prst="rect">
            <a:avLst/>
          </a:prstGeom>
        </p:spPr>
      </p:pic>
      <p:sp>
        <p:nvSpPr>
          <p:cNvPr id="4" name="Footer Placeholder 5">
            <a:extLst>
              <a:ext uri="{FF2B5EF4-FFF2-40B4-BE49-F238E27FC236}">
                <a16:creationId xmlns:a16="http://schemas.microsoft.com/office/drawing/2014/main" id="{B78FB819-B758-4377-A762-71452F2F4839}"/>
              </a:ext>
            </a:extLst>
          </p:cNvPr>
          <p:cNvSpPr>
            <a:spLocks noGrp="1"/>
          </p:cNvSpPr>
          <p:nvPr>
            <p:ph type="ftr" sz="quarter" idx="10"/>
          </p:nvPr>
        </p:nvSpPr>
        <p:spPr>
          <a:xfrm rot="5400000">
            <a:off x="9518389" y="2865183"/>
            <a:ext cx="4243390" cy="1533992"/>
          </a:xfrm>
        </p:spPr>
        <p:txBody>
          <a:bodyPr/>
          <a:lstStyle/>
          <a:p>
            <a:r>
              <a:rPr lang="en-US" dirty="0">
                <a:cs typeface="Posterama"/>
              </a:rPr>
              <a:t>HEALTHAI CONNECT</a:t>
            </a:r>
            <a:endParaRPr lang="en-US" dirty="0"/>
          </a:p>
        </p:txBody>
      </p:sp>
    </p:spTree>
    <p:extLst>
      <p:ext uri="{BB962C8B-B14F-4D97-AF65-F5344CB8AC3E}">
        <p14:creationId xmlns:p14="http://schemas.microsoft.com/office/powerpoint/2010/main" val="39856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3270680" y="294370"/>
            <a:ext cx="5755158" cy="1245255"/>
          </a:xfrm>
        </p:spPr>
        <p:txBody>
          <a:bodyPr/>
          <a:lstStyle/>
          <a:p>
            <a:pPr algn="ctr"/>
            <a:r>
              <a:rPr lang="en-IN" sz="4400" dirty="0">
                <a:cs typeface="Posterama"/>
              </a:rPr>
              <a:t>NutriVision</a:t>
            </a:r>
            <a:endParaRPr lang="en-US" sz="4400" dirty="0"/>
          </a:p>
        </p:txBody>
      </p:sp>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9613104" y="3150396"/>
            <a:ext cx="4243390" cy="914399"/>
          </a:xfrm>
        </p:spPr>
        <p:txBody>
          <a:bodyPr/>
          <a:lstStyle/>
          <a:p>
            <a:r>
              <a:rPr lang="en-US" dirty="0">
                <a:cs typeface="Posterama"/>
              </a:rPr>
              <a:t>HEALTHAI CONNECT</a:t>
            </a:r>
            <a:endParaRPr lang="en-US" dirty="0"/>
          </a:p>
        </p:txBody>
      </p:sp>
      <p:pic>
        <p:nvPicPr>
          <p:cNvPr id="3" name="Picture 2">
            <a:extLst>
              <a:ext uri="{FF2B5EF4-FFF2-40B4-BE49-F238E27FC236}">
                <a16:creationId xmlns:a16="http://schemas.microsoft.com/office/drawing/2014/main" id="{919EF193-7528-EF1F-8ACF-B14D07FAD065}"/>
              </a:ext>
            </a:extLst>
          </p:cNvPr>
          <p:cNvPicPr>
            <a:picLocks noChangeAspect="1"/>
          </p:cNvPicPr>
          <p:nvPr/>
        </p:nvPicPr>
        <p:blipFill rotWithShape="1">
          <a:blip r:embed="rId3"/>
          <a:srcRect l="6232" t="21350" r="5955" b="1138"/>
          <a:stretch/>
        </p:blipFill>
        <p:spPr>
          <a:xfrm>
            <a:off x="673757" y="1410184"/>
            <a:ext cx="10849939" cy="4395020"/>
          </a:xfrm>
          <a:prstGeom prst="rect">
            <a:avLst/>
          </a:prstGeom>
        </p:spPr>
      </p:pic>
    </p:spTree>
    <p:extLst>
      <p:ext uri="{BB962C8B-B14F-4D97-AF65-F5344CB8AC3E}">
        <p14:creationId xmlns:p14="http://schemas.microsoft.com/office/powerpoint/2010/main" val="3115502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1595918" y="208884"/>
            <a:ext cx="9000713" cy="813671"/>
          </a:xfrm>
        </p:spPr>
        <p:txBody>
          <a:bodyPr/>
          <a:lstStyle/>
          <a:p>
            <a:pPr algn="ctr"/>
            <a:r>
              <a:rPr lang="en-IN" sz="4400" dirty="0">
                <a:ea typeface="+mj-lt"/>
                <a:cs typeface="+mj-lt"/>
              </a:rPr>
              <a:t>RAG Medical chatbot</a:t>
            </a:r>
            <a:endParaRPr lang="en-US" sz="4400" dirty="0"/>
          </a:p>
        </p:txBody>
      </p:sp>
      <p:sp>
        <p:nvSpPr>
          <p:cNvPr id="4" name="Text Placeholder 9">
            <a:extLst>
              <a:ext uri="{FF2B5EF4-FFF2-40B4-BE49-F238E27FC236}">
                <a16:creationId xmlns:a16="http://schemas.microsoft.com/office/drawing/2014/main" id="{FDFCACC1-9EA8-C2D9-2BD5-4BDEBA3B9BBA}"/>
              </a:ext>
            </a:extLst>
          </p:cNvPr>
          <p:cNvSpPr txBox="1">
            <a:spLocks/>
          </p:cNvSpPr>
          <p:nvPr/>
        </p:nvSpPr>
        <p:spPr>
          <a:xfrm>
            <a:off x="423874" y="1151067"/>
            <a:ext cx="10204797" cy="22615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a:t>
            </a:r>
            <a:r>
              <a:rPr lang="en-IN" sz="2400" dirty="0"/>
              <a:t>collection: Medical textbooks from InfoBooks</a:t>
            </a:r>
          </a:p>
          <a:p>
            <a:r>
              <a:rPr lang="en-IN" sz="2400" dirty="0"/>
              <a:t>Data Processing: Word Embeddings (Word2Vec) HuggingFace Model (Deepset_sentence_bert)</a:t>
            </a:r>
          </a:p>
          <a:p>
            <a:endParaRPr lang="en-IN" sz="2400" dirty="0"/>
          </a:p>
        </p:txBody>
      </p:sp>
      <p:sp>
        <p:nvSpPr>
          <p:cNvPr id="7" name="Footer Placeholder 5">
            <a:extLst>
              <a:ext uri="{FF2B5EF4-FFF2-40B4-BE49-F238E27FC236}">
                <a16:creationId xmlns:a16="http://schemas.microsoft.com/office/drawing/2014/main" id="{84E7FC4D-F7E5-6550-9B2B-74E30655A200}"/>
              </a:ext>
            </a:extLst>
          </p:cNvPr>
          <p:cNvSpPr>
            <a:spLocks noGrp="1"/>
          </p:cNvSpPr>
          <p:nvPr>
            <p:ph type="ftr" sz="quarter" idx="10"/>
          </p:nvPr>
        </p:nvSpPr>
        <p:spPr>
          <a:xfrm rot="5400000">
            <a:off x="9613104" y="3150396"/>
            <a:ext cx="4243390" cy="914399"/>
          </a:xfrm>
        </p:spPr>
        <p:txBody>
          <a:bodyPr/>
          <a:lstStyle/>
          <a:p>
            <a:r>
              <a:rPr lang="en-US" dirty="0">
                <a:cs typeface="Posterama"/>
              </a:rPr>
              <a:t>HEALTHAI CONNECT</a:t>
            </a:r>
            <a:endParaRPr lang="en-US" dirty="0"/>
          </a:p>
        </p:txBody>
      </p:sp>
      <p:pic>
        <p:nvPicPr>
          <p:cNvPr id="3" name="Picture 2">
            <a:extLst>
              <a:ext uri="{FF2B5EF4-FFF2-40B4-BE49-F238E27FC236}">
                <a16:creationId xmlns:a16="http://schemas.microsoft.com/office/drawing/2014/main" id="{1F5388A5-4370-F025-ECA8-6825BB1B90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11082"/>
          <a:stretch/>
        </p:blipFill>
        <p:spPr bwMode="auto">
          <a:xfrm>
            <a:off x="1628544" y="2677388"/>
            <a:ext cx="7999326" cy="3642585"/>
          </a:xfrm>
          <a:prstGeom prst="roundRect">
            <a:avLst/>
          </a:prstGeom>
          <a:solidFill>
            <a:schemeClr val="bg1"/>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674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737-164E-6BD7-1875-848F446F5033}"/>
              </a:ext>
            </a:extLst>
          </p:cNvPr>
          <p:cNvSpPr>
            <a:spLocks noGrp="1"/>
          </p:cNvSpPr>
          <p:nvPr>
            <p:ph type="title"/>
          </p:nvPr>
        </p:nvSpPr>
        <p:spPr>
          <a:xfrm>
            <a:off x="-1" y="294370"/>
            <a:ext cx="12191999" cy="834339"/>
          </a:xfrm>
        </p:spPr>
        <p:txBody>
          <a:bodyPr/>
          <a:lstStyle/>
          <a:p>
            <a:pPr algn="ctr"/>
            <a:r>
              <a:rPr lang="en-US" sz="4400" dirty="0"/>
              <a:t>Chatbot </a:t>
            </a:r>
            <a:r>
              <a:rPr lang="en-IN" sz="4400" dirty="0"/>
              <a:t>output’s </a:t>
            </a:r>
            <a:endParaRPr lang="en-US" sz="4400" dirty="0"/>
          </a:p>
        </p:txBody>
      </p:sp>
      <p:sp>
        <p:nvSpPr>
          <p:cNvPr id="6" name="Footer Placeholder 5">
            <a:extLst>
              <a:ext uri="{FF2B5EF4-FFF2-40B4-BE49-F238E27FC236}">
                <a16:creationId xmlns:a16="http://schemas.microsoft.com/office/drawing/2014/main" id="{ECB6FA6A-8B39-0580-449D-95E5569918E0}"/>
              </a:ext>
            </a:extLst>
          </p:cNvPr>
          <p:cNvSpPr>
            <a:spLocks noGrp="1"/>
          </p:cNvSpPr>
          <p:nvPr>
            <p:ph type="ftr" sz="quarter" idx="10"/>
          </p:nvPr>
        </p:nvSpPr>
        <p:spPr>
          <a:xfrm rot="5400000">
            <a:off x="9613104" y="3150396"/>
            <a:ext cx="4243390" cy="914399"/>
          </a:xfrm>
        </p:spPr>
        <p:txBody>
          <a:bodyPr/>
          <a:lstStyle/>
          <a:p>
            <a:r>
              <a:rPr lang="en-US" dirty="0">
                <a:cs typeface="Posterama"/>
              </a:rPr>
              <a:t>HEALTHAI CONNECT</a:t>
            </a:r>
            <a:endParaRPr lang="en-US" dirty="0"/>
          </a:p>
        </p:txBody>
      </p:sp>
      <p:pic>
        <p:nvPicPr>
          <p:cNvPr id="5" name="Picture 4">
            <a:extLst>
              <a:ext uri="{FF2B5EF4-FFF2-40B4-BE49-F238E27FC236}">
                <a16:creationId xmlns:a16="http://schemas.microsoft.com/office/drawing/2014/main" id="{86F55B5D-5ACD-6C2B-19D4-64548F5B0E9A}"/>
              </a:ext>
            </a:extLst>
          </p:cNvPr>
          <p:cNvPicPr>
            <a:picLocks noChangeAspect="1"/>
          </p:cNvPicPr>
          <p:nvPr/>
        </p:nvPicPr>
        <p:blipFill>
          <a:blip r:embed="rId3"/>
          <a:stretch>
            <a:fillRect/>
          </a:stretch>
        </p:blipFill>
        <p:spPr>
          <a:xfrm>
            <a:off x="1526823" y="1043888"/>
            <a:ext cx="3471585" cy="5519741"/>
          </a:xfrm>
          <a:prstGeom prst="rect">
            <a:avLst/>
          </a:prstGeom>
        </p:spPr>
      </p:pic>
      <p:pic>
        <p:nvPicPr>
          <p:cNvPr id="10" name="Picture 9">
            <a:extLst>
              <a:ext uri="{FF2B5EF4-FFF2-40B4-BE49-F238E27FC236}">
                <a16:creationId xmlns:a16="http://schemas.microsoft.com/office/drawing/2014/main" id="{2613A15E-3613-5963-79A2-BDE749628B5C}"/>
              </a:ext>
            </a:extLst>
          </p:cNvPr>
          <p:cNvPicPr>
            <a:picLocks noChangeAspect="1"/>
          </p:cNvPicPr>
          <p:nvPr/>
        </p:nvPicPr>
        <p:blipFill>
          <a:blip r:embed="rId4"/>
          <a:stretch>
            <a:fillRect/>
          </a:stretch>
        </p:blipFill>
        <p:spPr>
          <a:xfrm>
            <a:off x="6402211" y="1043888"/>
            <a:ext cx="3471585" cy="5519742"/>
          </a:xfrm>
          <a:prstGeom prst="rect">
            <a:avLst/>
          </a:prstGeom>
        </p:spPr>
      </p:pic>
    </p:spTree>
    <p:extLst>
      <p:ext uri="{BB962C8B-B14F-4D97-AF65-F5344CB8AC3E}">
        <p14:creationId xmlns:p14="http://schemas.microsoft.com/office/powerpoint/2010/main" val="3721523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hidden="1">
            <a:extLst>
              <a:ext uri="{FF2B5EF4-FFF2-40B4-BE49-F238E27FC236}">
                <a16:creationId xmlns:a16="http://schemas.microsoft.com/office/drawing/2014/main" id="{92ED2572-D35A-A2D9-D0A1-140A28144952}"/>
              </a:ext>
            </a:extLst>
          </p:cNvPr>
          <p:cNvSpPr>
            <a:spLocks noGrp="1"/>
          </p:cNvSpPr>
          <p:nvPr>
            <p:ph type="title" idx="4294967295"/>
          </p:nvPr>
        </p:nvSpPr>
        <p:spPr>
          <a:xfrm>
            <a:off x="0" y="823913"/>
            <a:ext cx="7377113" cy="1325562"/>
          </a:xfrm>
        </p:spPr>
        <p:txBody>
          <a:bodyPr/>
          <a:lstStyle/>
          <a:p>
            <a:r>
              <a:rPr lang="en-US" dirty="0"/>
              <a:t>Four picture collage</a:t>
            </a:r>
          </a:p>
        </p:txBody>
      </p:sp>
      <p:sp>
        <p:nvSpPr>
          <p:cNvPr id="16" name="Title 1">
            <a:extLst>
              <a:ext uri="{FF2B5EF4-FFF2-40B4-BE49-F238E27FC236}">
                <a16:creationId xmlns:a16="http://schemas.microsoft.com/office/drawing/2014/main" id="{1594035A-792F-2408-A5E6-15C8A4141189}"/>
              </a:ext>
            </a:extLst>
          </p:cNvPr>
          <p:cNvSpPr txBox="1">
            <a:spLocks/>
          </p:cNvSpPr>
          <p:nvPr/>
        </p:nvSpPr>
        <p:spPr>
          <a:xfrm>
            <a:off x="344127" y="134304"/>
            <a:ext cx="8572175" cy="652278"/>
          </a:xfrm>
          <a:prstGeom prst="rect">
            <a:avLst/>
          </a:prstGeom>
        </p:spPr>
        <p:txBody>
          <a:bodyPr/>
          <a:lst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a:lstStyle>
          <a:p>
            <a:r>
              <a:rPr lang="en-US" dirty="0"/>
              <a:t>References</a:t>
            </a:r>
          </a:p>
        </p:txBody>
      </p:sp>
      <p:sp>
        <p:nvSpPr>
          <p:cNvPr id="17" name="TextBox 16">
            <a:extLst>
              <a:ext uri="{FF2B5EF4-FFF2-40B4-BE49-F238E27FC236}">
                <a16:creationId xmlns:a16="http://schemas.microsoft.com/office/drawing/2014/main" id="{D511F824-1279-0AEE-5FE3-91948E74E6DE}"/>
              </a:ext>
            </a:extLst>
          </p:cNvPr>
          <p:cNvSpPr txBox="1"/>
          <p:nvPr/>
        </p:nvSpPr>
        <p:spPr>
          <a:xfrm>
            <a:off x="383206" y="830195"/>
            <a:ext cx="11730139"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dirty="0">
                <a:solidFill>
                  <a:schemeClr val="bg1"/>
                </a:solidFill>
                <a:ea typeface="+mn-lt"/>
                <a:cs typeface="+mn-lt"/>
              </a:rPr>
              <a:t>U. K. </a:t>
            </a:r>
            <a:r>
              <a:rPr lang="en-US" sz="1600" dirty="0" err="1">
                <a:solidFill>
                  <a:schemeClr val="bg1"/>
                </a:solidFill>
                <a:ea typeface="+mn-lt"/>
                <a:cs typeface="+mn-lt"/>
              </a:rPr>
              <a:t>Kommineni</a:t>
            </a:r>
            <a:r>
              <a:rPr lang="en-US" sz="1600" dirty="0">
                <a:solidFill>
                  <a:schemeClr val="bg1"/>
                </a:solidFill>
                <a:ea typeface="+mn-lt"/>
                <a:cs typeface="+mn-lt"/>
              </a:rPr>
              <a:t>, D. P. P. </a:t>
            </a:r>
            <a:r>
              <a:rPr lang="en-US" sz="1600" dirty="0" err="1">
                <a:solidFill>
                  <a:schemeClr val="bg1"/>
                </a:solidFill>
                <a:ea typeface="+mn-lt"/>
                <a:cs typeface="+mn-lt"/>
              </a:rPr>
              <a:t>Kowthavarapu</a:t>
            </a:r>
            <a:r>
              <a:rPr lang="en-US" sz="1600" dirty="0">
                <a:solidFill>
                  <a:schemeClr val="bg1"/>
                </a:solidFill>
                <a:ea typeface="+mn-lt"/>
                <a:cs typeface="+mn-lt"/>
              </a:rPr>
              <a:t>, G. S. M. </a:t>
            </a:r>
            <a:r>
              <a:rPr lang="en-US" sz="1600" dirty="0" err="1">
                <a:solidFill>
                  <a:schemeClr val="bg1"/>
                </a:solidFill>
                <a:ea typeface="+mn-lt"/>
                <a:cs typeface="+mn-lt"/>
              </a:rPr>
              <a:t>Polukonda</a:t>
            </a:r>
            <a:r>
              <a:rPr lang="en-US" sz="1600" dirty="0">
                <a:solidFill>
                  <a:schemeClr val="bg1"/>
                </a:solidFill>
                <a:ea typeface="+mn-lt"/>
                <a:cs typeface="+mn-lt"/>
              </a:rPr>
              <a:t> and K. C. </a:t>
            </a:r>
            <a:r>
              <a:rPr lang="en-US" sz="1600" dirty="0" err="1">
                <a:solidFill>
                  <a:schemeClr val="bg1"/>
                </a:solidFill>
                <a:ea typeface="+mn-lt"/>
                <a:cs typeface="+mn-lt"/>
              </a:rPr>
              <a:t>Yelavarti</a:t>
            </a:r>
            <a:r>
              <a:rPr lang="en-US" sz="1600" dirty="0">
                <a:solidFill>
                  <a:schemeClr val="bg1"/>
                </a:solidFill>
                <a:ea typeface="+mn-lt"/>
                <a:cs typeface="+mn-lt"/>
              </a:rPr>
              <a:t>, "</a:t>
            </a:r>
            <a:r>
              <a:rPr lang="en-US" sz="1600" b="1" dirty="0">
                <a:solidFill>
                  <a:schemeClr val="bg1"/>
                </a:solidFill>
                <a:ea typeface="+mn-lt"/>
                <a:cs typeface="+mn-lt"/>
              </a:rPr>
              <a:t>Human Disease Prediction based on Symptoms,</a:t>
            </a:r>
            <a:r>
              <a:rPr lang="en-US" sz="1600" dirty="0">
                <a:solidFill>
                  <a:schemeClr val="bg1"/>
                </a:solidFill>
                <a:ea typeface="+mn-lt"/>
                <a:cs typeface="+mn-lt"/>
              </a:rPr>
              <a:t>" 2023 7th International Conference on Computing Methodologies and Communication (ICCMC), Erode, India, 2023, pp. 677-682, </a:t>
            </a:r>
            <a:r>
              <a:rPr lang="en-US" sz="1600" dirty="0" err="1">
                <a:solidFill>
                  <a:schemeClr val="bg1"/>
                </a:solidFill>
                <a:ea typeface="+mn-lt"/>
                <a:cs typeface="+mn-lt"/>
              </a:rPr>
              <a:t>doi</a:t>
            </a:r>
            <a:r>
              <a:rPr lang="en-US" sz="1600" dirty="0">
                <a:solidFill>
                  <a:schemeClr val="bg1"/>
                </a:solidFill>
                <a:ea typeface="+mn-lt"/>
                <a:cs typeface="+mn-lt"/>
              </a:rPr>
              <a:t>: 10.1109/ICCMC56507.2023.10083702.</a:t>
            </a:r>
            <a:endParaRPr lang="en-US" sz="1600" dirty="0">
              <a:solidFill>
                <a:schemeClr val="bg1"/>
              </a:solidFill>
              <a:cs typeface="Calibri" panose="020F0502020204030204"/>
            </a:endParaRPr>
          </a:p>
          <a:p>
            <a:pPr marL="342900" indent="-342900">
              <a:buAutoNum type="arabicPeriod"/>
            </a:pPr>
            <a:endParaRPr lang="en-US" sz="1600" dirty="0">
              <a:solidFill>
                <a:schemeClr val="bg1"/>
              </a:solidFill>
              <a:ea typeface="+mn-lt"/>
              <a:cs typeface="+mn-lt"/>
            </a:endParaRPr>
          </a:p>
          <a:p>
            <a:pPr marL="342900" indent="-342900">
              <a:buAutoNum type="arabicPeriod"/>
            </a:pPr>
            <a:r>
              <a:rPr lang="en-US" sz="1600" dirty="0">
                <a:solidFill>
                  <a:schemeClr val="bg1"/>
                </a:solidFill>
                <a:ea typeface="+mn-lt"/>
                <a:cs typeface="+mn-lt"/>
              </a:rPr>
              <a:t>K. S. Kumar, M. Sai Sathya, A. Nadeem and S. Rajesh, "</a:t>
            </a:r>
            <a:r>
              <a:rPr lang="en-US" sz="1600" b="1" dirty="0">
                <a:solidFill>
                  <a:schemeClr val="bg1"/>
                </a:solidFill>
                <a:ea typeface="+mn-lt"/>
                <a:cs typeface="+mn-lt"/>
              </a:rPr>
              <a:t>Diseases Prediction based on Symptoms using Database and GUI</a:t>
            </a:r>
            <a:r>
              <a:rPr lang="en-US" sz="1600" dirty="0">
                <a:solidFill>
                  <a:schemeClr val="bg1"/>
                </a:solidFill>
                <a:ea typeface="+mn-lt"/>
                <a:cs typeface="+mn-lt"/>
              </a:rPr>
              <a:t>," 2022 6th International Conference on Computing Methodologies and Communication (ICCMC), Erode, India, 2022, pp. 1353-1357, </a:t>
            </a:r>
            <a:r>
              <a:rPr lang="en-US" sz="1600" dirty="0" err="1">
                <a:solidFill>
                  <a:schemeClr val="bg1"/>
                </a:solidFill>
                <a:ea typeface="+mn-lt"/>
                <a:cs typeface="+mn-lt"/>
              </a:rPr>
              <a:t>doi</a:t>
            </a:r>
            <a:r>
              <a:rPr lang="en-US" sz="1600" dirty="0">
                <a:solidFill>
                  <a:schemeClr val="bg1"/>
                </a:solidFill>
                <a:ea typeface="+mn-lt"/>
                <a:cs typeface="+mn-lt"/>
              </a:rPr>
              <a:t>: 10.1109/ICCMC53470.2022.9753707.</a:t>
            </a:r>
          </a:p>
          <a:p>
            <a:pPr marL="342900" indent="-342900">
              <a:buAutoNum type="arabicPeriod"/>
            </a:pPr>
            <a:endParaRPr lang="en-US" sz="1600" dirty="0">
              <a:solidFill>
                <a:schemeClr val="bg1"/>
              </a:solidFill>
              <a:ea typeface="+mn-lt"/>
              <a:cs typeface="+mn-lt"/>
            </a:endParaRPr>
          </a:p>
          <a:p>
            <a:pPr marL="342900" indent="-342900">
              <a:buAutoNum type="arabicPeriod"/>
            </a:pPr>
            <a:r>
              <a:rPr lang="en-US" sz="1600" dirty="0">
                <a:solidFill>
                  <a:schemeClr val="bg1"/>
                </a:solidFill>
                <a:ea typeface="+mn-lt"/>
                <a:cs typeface="+mn-lt"/>
              </a:rPr>
              <a:t>X. Luo, P. Gandhi, S. </a:t>
            </a:r>
            <a:r>
              <a:rPr lang="en-US" sz="1600" dirty="0" err="1">
                <a:solidFill>
                  <a:schemeClr val="bg1"/>
                </a:solidFill>
                <a:ea typeface="+mn-lt"/>
                <a:cs typeface="+mn-lt"/>
              </a:rPr>
              <a:t>Storey</a:t>
            </a:r>
            <a:r>
              <a:rPr lang="en-US" sz="1600" dirty="0">
                <a:solidFill>
                  <a:schemeClr val="bg1"/>
                </a:solidFill>
                <a:ea typeface="+mn-lt"/>
                <a:cs typeface="+mn-lt"/>
              </a:rPr>
              <a:t> and K. Huang, "</a:t>
            </a:r>
            <a:r>
              <a:rPr lang="en-US" sz="1600" b="1" dirty="0">
                <a:solidFill>
                  <a:schemeClr val="bg1"/>
                </a:solidFill>
                <a:ea typeface="+mn-lt"/>
                <a:cs typeface="+mn-lt"/>
              </a:rPr>
              <a:t>A Deep Language Model for Symptom Extraction From Clinical Text and its Application to Extract COVID-19 Symptoms From Social Media</a:t>
            </a:r>
            <a:r>
              <a:rPr lang="en-US" sz="1600" dirty="0">
                <a:solidFill>
                  <a:schemeClr val="bg1"/>
                </a:solidFill>
                <a:ea typeface="+mn-lt"/>
                <a:cs typeface="+mn-lt"/>
              </a:rPr>
              <a:t>," in IEEE Journal of Biomedical and Health Informatics, vol. 26, no. 4, pp. 1737-1748, April 2022, </a:t>
            </a:r>
            <a:r>
              <a:rPr lang="en-US" sz="1600" dirty="0" err="1">
                <a:solidFill>
                  <a:schemeClr val="bg1"/>
                </a:solidFill>
                <a:ea typeface="+mn-lt"/>
                <a:cs typeface="+mn-lt"/>
              </a:rPr>
              <a:t>doi</a:t>
            </a:r>
            <a:r>
              <a:rPr lang="en-US" sz="1600" dirty="0">
                <a:solidFill>
                  <a:schemeClr val="bg1"/>
                </a:solidFill>
                <a:ea typeface="+mn-lt"/>
                <a:cs typeface="+mn-lt"/>
              </a:rPr>
              <a:t>: 10.1109/JBHI.2021.3123192.</a:t>
            </a:r>
            <a:endParaRPr lang="en-US" sz="1600" dirty="0">
              <a:solidFill>
                <a:schemeClr val="bg1"/>
              </a:solidFill>
              <a:cs typeface="Calibri"/>
            </a:endParaRPr>
          </a:p>
          <a:p>
            <a:pPr marL="342900" indent="-342900">
              <a:buAutoNum type="arabicPeriod"/>
            </a:pPr>
            <a:endParaRPr lang="en-US" sz="1600" dirty="0">
              <a:solidFill>
                <a:schemeClr val="bg1"/>
              </a:solidFill>
              <a:ea typeface="+mn-lt"/>
              <a:cs typeface="+mn-lt"/>
            </a:endParaRPr>
          </a:p>
          <a:p>
            <a:pPr marL="342900" indent="-342900">
              <a:buAutoNum type="arabicPeriod"/>
            </a:pPr>
            <a:r>
              <a:rPr lang="en-US" sz="1600" dirty="0">
                <a:solidFill>
                  <a:schemeClr val="bg1"/>
                </a:solidFill>
                <a:ea typeface="+mn-lt"/>
                <a:cs typeface="+mn-lt"/>
              </a:rPr>
              <a:t>S. K. Nayak, M. </a:t>
            </a:r>
            <a:r>
              <a:rPr lang="en-US" sz="1600" dirty="0" err="1">
                <a:solidFill>
                  <a:schemeClr val="bg1"/>
                </a:solidFill>
                <a:ea typeface="+mn-lt"/>
                <a:cs typeface="+mn-lt"/>
              </a:rPr>
              <a:t>Garanayak</a:t>
            </a:r>
            <a:r>
              <a:rPr lang="en-US" sz="1600" dirty="0">
                <a:solidFill>
                  <a:schemeClr val="bg1"/>
                </a:solidFill>
                <a:ea typeface="+mn-lt"/>
                <a:cs typeface="+mn-lt"/>
              </a:rPr>
              <a:t>, S. K. Swain, S. K. Panda and D. </a:t>
            </a:r>
            <a:r>
              <a:rPr lang="en-US" sz="1600" dirty="0" err="1">
                <a:solidFill>
                  <a:schemeClr val="bg1"/>
                </a:solidFill>
                <a:ea typeface="+mn-lt"/>
                <a:cs typeface="+mn-lt"/>
              </a:rPr>
              <a:t>Godavarthi</a:t>
            </a:r>
            <a:r>
              <a:rPr lang="en-US" sz="1600" dirty="0">
                <a:solidFill>
                  <a:schemeClr val="bg1"/>
                </a:solidFill>
                <a:ea typeface="+mn-lt"/>
                <a:cs typeface="+mn-lt"/>
              </a:rPr>
              <a:t>, "</a:t>
            </a:r>
            <a:r>
              <a:rPr lang="en-US" sz="1600" b="1" dirty="0">
                <a:solidFill>
                  <a:schemeClr val="bg1"/>
                </a:solidFill>
                <a:ea typeface="+mn-lt"/>
                <a:cs typeface="+mn-lt"/>
              </a:rPr>
              <a:t>An Intelligent Disease Prediction and Drug Recommendation Prototype by Using Multiple Approaches of Machine Learning Algorithms,</a:t>
            </a:r>
            <a:r>
              <a:rPr lang="en-US" sz="1600" dirty="0">
                <a:solidFill>
                  <a:schemeClr val="bg1"/>
                </a:solidFill>
                <a:ea typeface="+mn-lt"/>
                <a:cs typeface="+mn-lt"/>
              </a:rPr>
              <a:t>" in IEEE Access, vol. 11, pp. 99304-99318, 2023, </a:t>
            </a:r>
            <a:r>
              <a:rPr lang="en-US" sz="1600" dirty="0" err="1">
                <a:solidFill>
                  <a:schemeClr val="bg1"/>
                </a:solidFill>
                <a:ea typeface="+mn-lt"/>
                <a:cs typeface="+mn-lt"/>
              </a:rPr>
              <a:t>doi</a:t>
            </a:r>
            <a:r>
              <a:rPr lang="en-US" sz="1600" dirty="0">
                <a:solidFill>
                  <a:schemeClr val="bg1"/>
                </a:solidFill>
                <a:ea typeface="+mn-lt"/>
                <a:cs typeface="+mn-lt"/>
              </a:rPr>
              <a:t>: 10.1109/ACCESS.2023.3314332.</a:t>
            </a:r>
            <a:endParaRPr lang="en-US" sz="1600" dirty="0">
              <a:solidFill>
                <a:schemeClr val="bg1"/>
              </a:solidFill>
              <a:cs typeface="Calibri"/>
            </a:endParaRPr>
          </a:p>
          <a:p>
            <a:pPr marL="342900" indent="-342900">
              <a:buAutoNum type="arabicPeriod"/>
            </a:pPr>
            <a:endParaRPr lang="en-US" sz="1600" dirty="0">
              <a:solidFill>
                <a:schemeClr val="bg1"/>
              </a:solidFill>
              <a:ea typeface="+mn-lt"/>
              <a:cs typeface="+mn-lt"/>
            </a:endParaRPr>
          </a:p>
          <a:p>
            <a:pPr marL="342900" indent="-342900">
              <a:buAutoNum type="arabicPeriod"/>
            </a:pPr>
            <a:r>
              <a:rPr lang="en-US" sz="1600" dirty="0">
                <a:solidFill>
                  <a:schemeClr val="bg1"/>
                </a:solidFill>
                <a:ea typeface="+mn-lt"/>
                <a:cs typeface="+mn-lt"/>
              </a:rPr>
              <a:t>M. A. Khadija, A. Aziz and W. </a:t>
            </a:r>
            <a:r>
              <a:rPr lang="en-US" sz="1600" dirty="0" err="1">
                <a:solidFill>
                  <a:schemeClr val="bg1"/>
                </a:solidFill>
                <a:ea typeface="+mn-lt"/>
                <a:cs typeface="+mn-lt"/>
              </a:rPr>
              <a:t>Nurharjadmo</a:t>
            </a:r>
            <a:r>
              <a:rPr lang="en-US" sz="1600" dirty="0">
                <a:solidFill>
                  <a:schemeClr val="bg1"/>
                </a:solidFill>
                <a:ea typeface="+mn-lt"/>
                <a:cs typeface="+mn-lt"/>
              </a:rPr>
              <a:t>, "</a:t>
            </a:r>
            <a:r>
              <a:rPr lang="en-US" sz="1600" b="1" dirty="0">
                <a:solidFill>
                  <a:schemeClr val="bg1"/>
                </a:solidFill>
                <a:ea typeface="+mn-lt"/>
                <a:cs typeface="+mn-lt"/>
              </a:rPr>
              <a:t>Automating Information Retrieval from Faculty Guidelines: Designing a PDF-Driven Chatbot powered by OpenAI ChatGPT</a:t>
            </a:r>
            <a:r>
              <a:rPr lang="en-US" sz="1600" dirty="0">
                <a:solidFill>
                  <a:schemeClr val="bg1"/>
                </a:solidFill>
                <a:ea typeface="+mn-lt"/>
                <a:cs typeface="+mn-lt"/>
              </a:rPr>
              <a:t>," 2023 International Conference on Computer, Control, Informatics and its Applications (IC3INA), Bandung, Indonesia, 2023, pp. 394-399, </a:t>
            </a:r>
            <a:r>
              <a:rPr lang="en-US" sz="1600" dirty="0" err="1">
                <a:solidFill>
                  <a:schemeClr val="bg1"/>
                </a:solidFill>
                <a:ea typeface="+mn-lt"/>
                <a:cs typeface="+mn-lt"/>
              </a:rPr>
              <a:t>doi</a:t>
            </a:r>
            <a:r>
              <a:rPr lang="en-US" sz="1600" dirty="0">
                <a:solidFill>
                  <a:schemeClr val="bg1"/>
                </a:solidFill>
                <a:ea typeface="+mn-lt"/>
                <a:cs typeface="+mn-lt"/>
              </a:rPr>
              <a:t>: 10.1109/IC3INA60834.2023.10285808.</a:t>
            </a:r>
            <a:endParaRPr lang="en-US" sz="1600" dirty="0">
              <a:solidFill>
                <a:schemeClr val="bg1"/>
              </a:solidFill>
              <a:cs typeface="Calibri"/>
            </a:endParaRPr>
          </a:p>
          <a:p>
            <a:pPr marL="342900" indent="-342900">
              <a:buAutoNum type="arabicPeriod"/>
            </a:pPr>
            <a:endParaRPr lang="en-US" sz="1600" dirty="0">
              <a:solidFill>
                <a:schemeClr val="bg1"/>
              </a:solidFill>
              <a:ea typeface="+mn-lt"/>
              <a:cs typeface="+mn-lt"/>
            </a:endParaRPr>
          </a:p>
          <a:p>
            <a:pPr marL="342900" indent="-342900">
              <a:buAutoNum type="arabicPeriod"/>
            </a:pPr>
            <a:r>
              <a:rPr lang="en-US" sz="1600" dirty="0">
                <a:solidFill>
                  <a:schemeClr val="bg1"/>
                </a:solidFill>
                <a:ea typeface="+mn-lt"/>
                <a:cs typeface="+mn-lt"/>
              </a:rPr>
              <a:t>S. Chakraborty, Sanjay and Paul, Hrithik and </a:t>
            </a:r>
            <a:r>
              <a:rPr lang="en-US" sz="1600" dirty="0" err="1">
                <a:solidFill>
                  <a:schemeClr val="bg1"/>
                </a:solidFill>
                <a:ea typeface="+mn-lt"/>
                <a:cs typeface="+mn-lt"/>
              </a:rPr>
              <a:t>Ghatak</a:t>
            </a:r>
            <a:r>
              <a:rPr lang="en-US" sz="1600" dirty="0">
                <a:solidFill>
                  <a:schemeClr val="bg1"/>
                </a:solidFill>
                <a:ea typeface="+mn-lt"/>
                <a:cs typeface="+mn-lt"/>
              </a:rPr>
              <a:t>, </a:t>
            </a:r>
            <a:r>
              <a:rPr lang="en-US" sz="1600" dirty="0" err="1">
                <a:solidFill>
                  <a:schemeClr val="bg1"/>
                </a:solidFill>
                <a:ea typeface="+mn-lt"/>
                <a:cs typeface="+mn-lt"/>
              </a:rPr>
              <a:t>Sayani</a:t>
            </a:r>
            <a:r>
              <a:rPr lang="en-US" sz="1600" dirty="0">
                <a:solidFill>
                  <a:schemeClr val="bg1"/>
                </a:solidFill>
                <a:ea typeface="+mn-lt"/>
                <a:cs typeface="+mn-lt"/>
              </a:rPr>
              <a:t> and Pandey, Saroj Kumar and Kumar, Ankit and Singh, </a:t>
            </a:r>
            <a:r>
              <a:rPr lang="en-US" sz="1600" dirty="0" err="1">
                <a:solidFill>
                  <a:schemeClr val="bg1"/>
                </a:solidFill>
                <a:ea typeface="+mn-lt"/>
                <a:cs typeface="+mn-lt"/>
              </a:rPr>
              <a:t>Kamred</a:t>
            </a:r>
            <a:r>
              <a:rPr lang="en-US" sz="1600" dirty="0">
                <a:solidFill>
                  <a:schemeClr val="bg1"/>
                </a:solidFill>
                <a:ea typeface="+mn-lt"/>
                <a:cs typeface="+mn-lt"/>
              </a:rPr>
              <a:t> </a:t>
            </a:r>
            <a:r>
              <a:rPr lang="en-US" sz="1600" dirty="0" err="1">
                <a:solidFill>
                  <a:schemeClr val="bg1"/>
                </a:solidFill>
                <a:ea typeface="+mn-lt"/>
                <a:cs typeface="+mn-lt"/>
              </a:rPr>
              <a:t>Udham</a:t>
            </a:r>
            <a:r>
              <a:rPr lang="en-US" sz="1600" dirty="0">
                <a:solidFill>
                  <a:schemeClr val="bg1"/>
                </a:solidFill>
                <a:ea typeface="+mn-lt"/>
                <a:cs typeface="+mn-lt"/>
              </a:rPr>
              <a:t> and Shah, Mohd Asif et al., "</a:t>
            </a:r>
            <a:r>
              <a:rPr lang="en-US" sz="1600" b="1" dirty="0">
                <a:solidFill>
                  <a:schemeClr val="bg1"/>
                </a:solidFill>
                <a:ea typeface="+mn-lt"/>
                <a:cs typeface="+mn-lt"/>
              </a:rPr>
              <a:t>An AI-Based Medical Chatbot Model for Infectious Disease Prediction</a:t>
            </a:r>
            <a:r>
              <a:rPr lang="en-US" sz="1600" dirty="0">
                <a:solidFill>
                  <a:schemeClr val="bg1"/>
                </a:solidFill>
                <a:ea typeface="+mn-lt"/>
                <a:cs typeface="+mn-lt"/>
              </a:rPr>
              <a:t>," in IEEE Access, vol. 10, pp. 128469-128483, 2022, </a:t>
            </a:r>
            <a:r>
              <a:rPr lang="en-US" sz="1600" dirty="0" err="1">
                <a:solidFill>
                  <a:schemeClr val="bg1"/>
                </a:solidFill>
                <a:ea typeface="+mn-lt"/>
                <a:cs typeface="+mn-lt"/>
              </a:rPr>
              <a:t>doi</a:t>
            </a:r>
            <a:r>
              <a:rPr lang="en-US" sz="1600" dirty="0">
                <a:solidFill>
                  <a:schemeClr val="bg1"/>
                </a:solidFill>
                <a:ea typeface="+mn-lt"/>
                <a:cs typeface="+mn-lt"/>
              </a:rPr>
              <a:t>: 10.1109/ACCESS.2022.3227208.</a:t>
            </a:r>
            <a:endParaRPr lang="en-US" sz="1600" dirty="0">
              <a:solidFill>
                <a:schemeClr val="bg1"/>
              </a:solidFill>
              <a:cs typeface="Calibri"/>
            </a:endParaRPr>
          </a:p>
        </p:txBody>
      </p:sp>
      <p:sp>
        <p:nvSpPr>
          <p:cNvPr id="4" name="Footer Placeholder 5">
            <a:extLst>
              <a:ext uri="{FF2B5EF4-FFF2-40B4-BE49-F238E27FC236}">
                <a16:creationId xmlns:a16="http://schemas.microsoft.com/office/drawing/2014/main" id="{D0A37373-3D82-462C-6D46-C43121141B16}"/>
              </a:ext>
            </a:extLst>
          </p:cNvPr>
          <p:cNvSpPr>
            <a:spLocks noGrp="1"/>
          </p:cNvSpPr>
          <p:nvPr>
            <p:ph type="ftr" sz="quarter" idx="10"/>
          </p:nvPr>
        </p:nvSpPr>
        <p:spPr>
          <a:xfrm>
            <a:off x="9960072" y="161381"/>
            <a:ext cx="1585836" cy="605527"/>
          </a:xfrm>
        </p:spPr>
        <p:txBody>
          <a:bodyPr/>
          <a:lstStyle/>
          <a:p>
            <a:r>
              <a:rPr lang="en-US" b="1" dirty="0">
                <a:cs typeface="Posterama"/>
              </a:rPr>
              <a:t>PART 1</a:t>
            </a:r>
            <a:endParaRPr lang="en-US" b="1" dirty="0"/>
          </a:p>
        </p:txBody>
      </p:sp>
    </p:spTree>
    <p:extLst>
      <p:ext uri="{BB962C8B-B14F-4D97-AF65-F5344CB8AC3E}">
        <p14:creationId xmlns:p14="http://schemas.microsoft.com/office/powerpoint/2010/main" val="199767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hidden="1">
            <a:extLst>
              <a:ext uri="{FF2B5EF4-FFF2-40B4-BE49-F238E27FC236}">
                <a16:creationId xmlns:a16="http://schemas.microsoft.com/office/drawing/2014/main" id="{92ED2572-D35A-A2D9-D0A1-140A28144952}"/>
              </a:ext>
            </a:extLst>
          </p:cNvPr>
          <p:cNvSpPr>
            <a:spLocks noGrp="1"/>
          </p:cNvSpPr>
          <p:nvPr>
            <p:ph type="title" idx="4294967295"/>
          </p:nvPr>
        </p:nvSpPr>
        <p:spPr>
          <a:xfrm>
            <a:off x="0" y="823913"/>
            <a:ext cx="7377113" cy="1325562"/>
          </a:xfrm>
        </p:spPr>
        <p:txBody>
          <a:bodyPr/>
          <a:lstStyle/>
          <a:p>
            <a:r>
              <a:rPr lang="en-US" dirty="0"/>
              <a:t>Four picture collage</a:t>
            </a:r>
          </a:p>
        </p:txBody>
      </p:sp>
      <p:sp>
        <p:nvSpPr>
          <p:cNvPr id="16" name="Title 1">
            <a:extLst>
              <a:ext uri="{FF2B5EF4-FFF2-40B4-BE49-F238E27FC236}">
                <a16:creationId xmlns:a16="http://schemas.microsoft.com/office/drawing/2014/main" id="{1594035A-792F-2408-A5E6-15C8A4141189}"/>
              </a:ext>
            </a:extLst>
          </p:cNvPr>
          <p:cNvSpPr txBox="1">
            <a:spLocks/>
          </p:cNvSpPr>
          <p:nvPr/>
        </p:nvSpPr>
        <p:spPr>
          <a:xfrm>
            <a:off x="344127" y="134304"/>
            <a:ext cx="8572175" cy="652278"/>
          </a:xfrm>
          <a:prstGeom prst="rect">
            <a:avLst/>
          </a:prstGeom>
        </p:spPr>
        <p:txBody>
          <a:bodyPr/>
          <a:lst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a:lstStyle>
          <a:p>
            <a:r>
              <a:rPr lang="en-US" dirty="0"/>
              <a:t>References</a:t>
            </a:r>
          </a:p>
        </p:txBody>
      </p:sp>
      <p:sp>
        <p:nvSpPr>
          <p:cNvPr id="17" name="TextBox 16">
            <a:extLst>
              <a:ext uri="{FF2B5EF4-FFF2-40B4-BE49-F238E27FC236}">
                <a16:creationId xmlns:a16="http://schemas.microsoft.com/office/drawing/2014/main" id="{D511F824-1279-0AEE-5FE3-91948E74E6DE}"/>
              </a:ext>
            </a:extLst>
          </p:cNvPr>
          <p:cNvSpPr txBox="1"/>
          <p:nvPr/>
        </p:nvSpPr>
        <p:spPr>
          <a:xfrm>
            <a:off x="383206" y="830195"/>
            <a:ext cx="11730139" cy="56784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800"/>
              </a:spcAft>
              <a:buFont typeface="+mj-lt"/>
              <a:buAutoNum type="arabicPeriod" startAt="7"/>
            </a:pPr>
            <a:r>
              <a:rPr lang="en-US" sz="1600" dirty="0">
                <a:solidFill>
                  <a:schemeClr val="bg1"/>
                </a:solidFill>
                <a:ea typeface="+mn-lt"/>
                <a:cs typeface="+mn-lt"/>
              </a:rPr>
              <a:t>A. S, N. R. Rajalakshmi, V. P. P and J. L, "</a:t>
            </a:r>
            <a:r>
              <a:rPr lang="en-US" sz="1600" b="1" dirty="0">
                <a:solidFill>
                  <a:schemeClr val="bg1"/>
                </a:solidFill>
                <a:ea typeface="+mn-lt"/>
                <a:cs typeface="+mn-lt"/>
              </a:rPr>
              <a:t>Dynamic NLP Enabled Chatbot for Rural Health Care in India</a:t>
            </a:r>
            <a:r>
              <a:rPr lang="en-US" sz="1600" dirty="0">
                <a:solidFill>
                  <a:schemeClr val="bg1"/>
                </a:solidFill>
                <a:ea typeface="+mn-lt"/>
                <a:cs typeface="+mn-lt"/>
              </a:rPr>
              <a:t>," 2022 Second International Conference on Computer Science, Engineering and Applications (ICCSEA), Gunupur, India, 2022, pp. 1-6, doi: 10.1109/ICCSEA54677.2022.9936389.</a:t>
            </a:r>
          </a:p>
          <a:p>
            <a:pPr marL="342900" indent="-342900">
              <a:spcAft>
                <a:spcPts val="1800"/>
              </a:spcAft>
              <a:buFont typeface="+mj-lt"/>
              <a:buAutoNum type="arabicPeriod" startAt="7"/>
            </a:pPr>
            <a:r>
              <a:rPr lang="en-US" sz="1600" dirty="0">
                <a:solidFill>
                  <a:schemeClr val="bg1"/>
                </a:solidFill>
                <a:ea typeface="+mn-lt"/>
                <a:cs typeface="+mn-lt"/>
              </a:rPr>
              <a:t>M. Ehghaghi, P. -Y. Zhou, W. Y. Cheng, S. </a:t>
            </a:r>
            <a:r>
              <a:rPr lang="en-US" sz="1600" dirty="0" err="1">
                <a:solidFill>
                  <a:schemeClr val="bg1"/>
                </a:solidFill>
                <a:ea typeface="+mn-lt"/>
                <a:cs typeface="+mn-lt"/>
              </a:rPr>
              <a:t>Rajabi</a:t>
            </a:r>
            <a:r>
              <a:rPr lang="en-US" sz="1600" dirty="0">
                <a:solidFill>
                  <a:schemeClr val="bg1"/>
                </a:solidFill>
                <a:ea typeface="+mn-lt"/>
                <a:cs typeface="+mn-lt"/>
              </a:rPr>
              <a:t>, C. -H. Kuo and E. -S. A. Lee, "</a:t>
            </a:r>
            <a:r>
              <a:rPr lang="en-US" sz="1600" b="1" dirty="0">
                <a:solidFill>
                  <a:schemeClr val="bg1"/>
                </a:solidFill>
                <a:ea typeface="+mn-lt"/>
                <a:cs typeface="+mn-lt"/>
              </a:rPr>
              <a:t>Interpretable Disease Prediction from Clinical Text by Leveraging Pattern Disentanglement,</a:t>
            </a:r>
            <a:r>
              <a:rPr lang="en-US" sz="1600" dirty="0">
                <a:solidFill>
                  <a:schemeClr val="bg1"/>
                </a:solidFill>
                <a:ea typeface="+mn-lt"/>
                <a:cs typeface="+mn-lt"/>
              </a:rPr>
              <a:t>" 2023 IEEE EMBS International Conference on Biomedical and Health Informatics (BHI), Pittsburgh, PA, USA, 2023, pp. 1-7, doi: 10.1109/BHI58575.2023.10313408.</a:t>
            </a:r>
          </a:p>
          <a:p>
            <a:pPr marL="342900" indent="-342900">
              <a:spcAft>
                <a:spcPts val="1800"/>
              </a:spcAft>
              <a:buFont typeface="+mj-lt"/>
              <a:buAutoNum type="arabicPeriod" startAt="7"/>
            </a:pPr>
            <a:r>
              <a:rPr lang="en-US" sz="1600" dirty="0">
                <a:solidFill>
                  <a:schemeClr val="bg1"/>
                </a:solidFill>
                <a:ea typeface="+mn-lt"/>
                <a:cs typeface="+mn-lt"/>
              </a:rPr>
              <a:t>S. </a:t>
            </a:r>
            <a:r>
              <a:rPr lang="en-US" sz="1600" dirty="0" err="1">
                <a:solidFill>
                  <a:schemeClr val="bg1"/>
                </a:solidFill>
                <a:ea typeface="+mn-lt"/>
                <a:cs typeface="+mn-lt"/>
              </a:rPr>
              <a:t>Usharani</a:t>
            </a:r>
            <a:r>
              <a:rPr lang="en-US" sz="1600" dirty="0">
                <a:solidFill>
                  <a:schemeClr val="bg1"/>
                </a:solidFill>
                <a:ea typeface="+mn-lt"/>
                <a:cs typeface="+mn-lt"/>
              </a:rPr>
              <a:t>, S. Prithivi, S. Sharmila, P. M. Bala, T. Ananth Kumar and R. Rajmohan, "</a:t>
            </a:r>
            <a:r>
              <a:rPr lang="en-US" sz="1600" b="1" dirty="0">
                <a:solidFill>
                  <a:schemeClr val="bg1"/>
                </a:solidFill>
                <a:ea typeface="+mn-lt"/>
                <a:cs typeface="+mn-lt"/>
              </a:rPr>
              <a:t>Mobile Application for Doctor Appointment Scheduling</a:t>
            </a:r>
            <a:r>
              <a:rPr lang="en-US" sz="1600" dirty="0">
                <a:solidFill>
                  <a:schemeClr val="bg1"/>
                </a:solidFill>
                <a:ea typeface="+mn-lt"/>
                <a:cs typeface="+mn-lt"/>
              </a:rPr>
              <a:t>," 2021 International Conference on System, Computation, Automation and Networking (ICSCAN), Puducherry, India, 2021, pp. 1-6, doi: 10.1109/ICSCAN53069.2021.9526398.</a:t>
            </a:r>
          </a:p>
          <a:p>
            <a:pPr marL="342900" indent="-342900">
              <a:spcAft>
                <a:spcPts val="1800"/>
              </a:spcAft>
              <a:buFont typeface="+mj-lt"/>
              <a:buAutoNum type="arabicPeriod" startAt="7"/>
            </a:pPr>
            <a:r>
              <a:rPr lang="en-US" sz="1600" dirty="0">
                <a:solidFill>
                  <a:schemeClr val="bg1"/>
                </a:solidFill>
                <a:ea typeface="+mn-lt"/>
                <a:cs typeface="+mn-lt"/>
              </a:rPr>
              <a:t>T. Nag, S. S. </a:t>
            </a:r>
            <a:r>
              <a:rPr lang="en-US" sz="1600" dirty="0" err="1">
                <a:solidFill>
                  <a:schemeClr val="bg1"/>
                </a:solidFill>
                <a:ea typeface="+mn-lt"/>
                <a:cs typeface="+mn-lt"/>
              </a:rPr>
              <a:t>Rajawat</a:t>
            </a:r>
            <a:r>
              <a:rPr lang="en-US" sz="1600" dirty="0">
                <a:solidFill>
                  <a:schemeClr val="bg1"/>
                </a:solidFill>
                <a:ea typeface="+mn-lt"/>
                <a:cs typeface="+mn-lt"/>
              </a:rPr>
              <a:t> and A. Rana, </a:t>
            </a:r>
            <a:r>
              <a:rPr lang="en-US" sz="1600" b="1" dirty="0">
                <a:solidFill>
                  <a:schemeClr val="bg1"/>
                </a:solidFill>
                <a:ea typeface="+mn-lt"/>
                <a:cs typeface="+mn-lt"/>
              </a:rPr>
              <a:t>"Detection of Pneumonia using Chest X-Ray Images and Convolutional Neural Network,</a:t>
            </a:r>
            <a:r>
              <a:rPr lang="en-US" sz="1600" dirty="0">
                <a:solidFill>
                  <a:schemeClr val="bg1"/>
                </a:solidFill>
                <a:ea typeface="+mn-lt"/>
                <a:cs typeface="+mn-lt"/>
              </a:rPr>
              <a:t>" 2021 9th International Conference on Reliability, Infocom Technologies and Optimization (Trends and Future Directions) (ICRITO), Noida, India, 2021, pp. 1-4, doi: 10.1109/ICRITO51393.2021.9596172.</a:t>
            </a:r>
          </a:p>
          <a:p>
            <a:pPr marL="342900" indent="-342900">
              <a:spcAft>
                <a:spcPts val="1800"/>
              </a:spcAft>
              <a:buFont typeface="+mj-lt"/>
              <a:buAutoNum type="arabicPeriod" startAt="7"/>
            </a:pPr>
            <a:r>
              <a:rPr lang="en-US" sz="1600" dirty="0">
                <a:solidFill>
                  <a:schemeClr val="bg1"/>
                </a:solidFill>
                <a:ea typeface="+mn-lt"/>
                <a:cs typeface="+mn-lt"/>
              </a:rPr>
              <a:t>N. M. Dipu, S. A. </a:t>
            </a:r>
            <a:r>
              <a:rPr lang="en-US" sz="1600" dirty="0" err="1">
                <a:solidFill>
                  <a:schemeClr val="bg1"/>
                </a:solidFill>
                <a:ea typeface="+mn-lt"/>
                <a:cs typeface="+mn-lt"/>
              </a:rPr>
              <a:t>Shohan</a:t>
            </a:r>
            <a:r>
              <a:rPr lang="en-US" sz="1600" dirty="0">
                <a:solidFill>
                  <a:schemeClr val="bg1"/>
                </a:solidFill>
                <a:ea typeface="+mn-lt"/>
                <a:cs typeface="+mn-lt"/>
              </a:rPr>
              <a:t> and K. M. A. Salam, "</a:t>
            </a:r>
            <a:r>
              <a:rPr lang="en-US" sz="1600" b="1" dirty="0">
                <a:solidFill>
                  <a:schemeClr val="bg1"/>
                </a:solidFill>
                <a:ea typeface="+mn-lt"/>
                <a:cs typeface="+mn-lt"/>
              </a:rPr>
              <a:t>Deep Learning Based Brain Tumor Detection and Classification</a:t>
            </a:r>
            <a:r>
              <a:rPr lang="en-US" sz="1600" dirty="0">
                <a:solidFill>
                  <a:schemeClr val="bg1"/>
                </a:solidFill>
                <a:ea typeface="+mn-lt"/>
                <a:cs typeface="+mn-lt"/>
              </a:rPr>
              <a:t>," 2021 International Conference on Intelligent Technologies (CONIT), Hubli, India, 2021, pp. 1-6, doi: 10.1109/CONIT51480.2021.9498384.</a:t>
            </a:r>
          </a:p>
          <a:p>
            <a:pPr marL="342900" indent="-342900">
              <a:spcAft>
                <a:spcPts val="1800"/>
              </a:spcAft>
              <a:buFont typeface="+mj-lt"/>
              <a:buAutoNum type="arabicPeriod" startAt="7"/>
            </a:pPr>
            <a:r>
              <a:rPr lang="en-US" sz="1600" dirty="0">
                <a:solidFill>
                  <a:schemeClr val="bg1"/>
                </a:solidFill>
                <a:ea typeface="+mn-lt"/>
                <a:cs typeface="+mn-lt"/>
              </a:rPr>
              <a:t>A. Goswami and M. Dixit, "</a:t>
            </a:r>
            <a:r>
              <a:rPr lang="en-US" sz="1600" b="1" dirty="0">
                <a:solidFill>
                  <a:schemeClr val="bg1"/>
                </a:solidFill>
                <a:ea typeface="+mn-lt"/>
                <a:cs typeface="+mn-lt"/>
              </a:rPr>
              <a:t>An Analysis of Image Segmentation Methods for Brain Tumour Detection on MRI Images</a:t>
            </a:r>
            <a:r>
              <a:rPr lang="en-US" sz="1600" dirty="0">
                <a:solidFill>
                  <a:schemeClr val="bg1"/>
                </a:solidFill>
                <a:ea typeface="+mn-lt"/>
                <a:cs typeface="+mn-lt"/>
              </a:rPr>
              <a:t>," 2020 IEEE 9th International Conference on Communication Systems and Network Technologies (CSNT), Gwalior, India, 2020, pp. 318-322, doi: 10.1109/CSNT48778.2020.9115791.</a:t>
            </a:r>
            <a:endParaRPr lang="en-US" sz="1600" dirty="0">
              <a:solidFill>
                <a:schemeClr val="bg1"/>
              </a:solidFill>
              <a:cs typeface="Calibri"/>
            </a:endParaRPr>
          </a:p>
        </p:txBody>
      </p:sp>
      <p:sp>
        <p:nvSpPr>
          <p:cNvPr id="2" name="Footer Placeholder 5">
            <a:extLst>
              <a:ext uri="{FF2B5EF4-FFF2-40B4-BE49-F238E27FC236}">
                <a16:creationId xmlns:a16="http://schemas.microsoft.com/office/drawing/2014/main" id="{ED8ACB3C-5BB3-8B17-2328-2D9498E67495}"/>
              </a:ext>
            </a:extLst>
          </p:cNvPr>
          <p:cNvSpPr>
            <a:spLocks noGrp="1"/>
          </p:cNvSpPr>
          <p:nvPr>
            <p:ph type="ftr" sz="quarter" idx="10"/>
          </p:nvPr>
        </p:nvSpPr>
        <p:spPr>
          <a:xfrm>
            <a:off x="9960072" y="161381"/>
            <a:ext cx="1585836" cy="605527"/>
          </a:xfrm>
        </p:spPr>
        <p:txBody>
          <a:bodyPr/>
          <a:lstStyle/>
          <a:p>
            <a:r>
              <a:rPr lang="en-US" b="1" dirty="0">
                <a:cs typeface="Posterama"/>
              </a:rPr>
              <a:t>PART 2</a:t>
            </a:r>
            <a:endParaRPr lang="en-US" b="1" dirty="0"/>
          </a:p>
        </p:txBody>
      </p:sp>
    </p:spTree>
    <p:extLst>
      <p:ext uri="{BB962C8B-B14F-4D97-AF65-F5344CB8AC3E}">
        <p14:creationId xmlns:p14="http://schemas.microsoft.com/office/powerpoint/2010/main" val="1605704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394-3F59-0BE7-F02A-B3171D9CB9B1}"/>
              </a:ext>
            </a:extLst>
          </p:cNvPr>
          <p:cNvSpPr>
            <a:spLocks noGrp="1"/>
          </p:cNvSpPr>
          <p:nvPr>
            <p:ph type="title"/>
          </p:nvPr>
        </p:nvSpPr>
        <p:spPr>
          <a:xfrm>
            <a:off x="1822804" y="2450592"/>
            <a:ext cx="5816862" cy="1965960"/>
          </a:xfrm>
        </p:spPr>
        <p:txBody>
          <a:bodyPr/>
          <a:lstStyle/>
          <a:p>
            <a:r>
              <a:rPr lang="en-US" dirty="0"/>
              <a:t>THANK YOU</a:t>
            </a:r>
          </a:p>
        </p:txBody>
      </p:sp>
      <p:sp>
        <p:nvSpPr>
          <p:cNvPr id="4" name="Footer Placeholder 5">
            <a:extLst>
              <a:ext uri="{FF2B5EF4-FFF2-40B4-BE49-F238E27FC236}">
                <a16:creationId xmlns:a16="http://schemas.microsoft.com/office/drawing/2014/main" id="{0D2101FB-E6E8-1BE5-3A87-F92D2426AB07}"/>
              </a:ext>
            </a:extLst>
          </p:cNvPr>
          <p:cNvSpPr txBox="1">
            <a:spLocks/>
          </p:cNvSpPr>
          <p:nvPr/>
        </p:nvSpPr>
        <p:spPr>
          <a:xfrm rot="16200000">
            <a:off x="-1138021" y="3148381"/>
            <a:ext cx="4243390" cy="4317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cs typeface="Posterama"/>
              </a:rPr>
              <a:t>HEALTHAI CONNECT</a:t>
            </a:r>
            <a:endParaRPr lang="en-US" b="1" dirty="0">
              <a:solidFill>
                <a:schemeClr val="bg1"/>
              </a:solidFill>
            </a:endParaRPr>
          </a:p>
        </p:txBody>
      </p:sp>
    </p:spTree>
    <p:extLst>
      <p:ext uri="{BB962C8B-B14F-4D97-AF65-F5344CB8AC3E}">
        <p14:creationId xmlns:p14="http://schemas.microsoft.com/office/powerpoint/2010/main" val="14931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4866969" y="751082"/>
            <a:ext cx="6138391" cy="1362456"/>
          </a:xfrm>
        </p:spPr>
        <p:txBody>
          <a:bodyPr/>
          <a:lstStyle/>
          <a:p>
            <a:r>
              <a:rPr lang="en-US" dirty="0"/>
              <a:t>Problem statement </a:t>
            </a:r>
          </a:p>
        </p:txBody>
      </p:sp>
      <p:sp>
        <p:nvSpPr>
          <p:cNvPr id="6" name="Text Placeholder 5">
            <a:extLst>
              <a:ext uri="{FF2B5EF4-FFF2-40B4-BE49-F238E27FC236}">
                <a16:creationId xmlns:a16="http://schemas.microsoft.com/office/drawing/2014/main" id="{0E806B8F-01D6-34B4-655B-C01DE0A85BC2}"/>
              </a:ext>
            </a:extLst>
          </p:cNvPr>
          <p:cNvSpPr>
            <a:spLocks noGrp="1"/>
          </p:cNvSpPr>
          <p:nvPr>
            <p:ph type="body" sz="quarter" idx="13"/>
          </p:nvPr>
        </p:nvSpPr>
        <p:spPr>
          <a:xfrm>
            <a:off x="4935807" y="2831691"/>
            <a:ext cx="4837472" cy="2891765"/>
          </a:xfrm>
        </p:spPr>
        <p:txBody>
          <a:bodyPr>
            <a:normAutofit/>
          </a:bodyPr>
          <a:lstStyle/>
          <a:p>
            <a:r>
              <a:rPr lang="en-US" sz="1800" dirty="0"/>
              <a:t>In the rapidly advancing technological era, there is a critical need for innovative solutions to enhance patient care, streamline diagnosis, and improve accessibility in healthcare. Traditional methods often fall short in providing rapid accessibility and timely detection of diseases.</a:t>
            </a:r>
          </a:p>
        </p:txBody>
      </p:sp>
      <p:sp>
        <p:nvSpPr>
          <p:cNvPr id="3" name="Footer Placeholder 2">
            <a:extLst>
              <a:ext uri="{FF2B5EF4-FFF2-40B4-BE49-F238E27FC236}">
                <a16:creationId xmlns:a16="http://schemas.microsoft.com/office/drawing/2014/main" id="{FB20A2B9-A294-E13C-A812-DC32A0438957}"/>
              </a:ext>
            </a:extLst>
          </p:cNvPr>
          <p:cNvSpPr>
            <a:spLocks noGrp="1"/>
          </p:cNvSpPr>
          <p:nvPr>
            <p:ph type="ftr" sz="quarter" idx="10"/>
          </p:nvPr>
        </p:nvSpPr>
        <p:spPr/>
        <p:txBody>
          <a:bodyPr/>
          <a:lstStyle/>
          <a:p>
            <a:r>
              <a:rPr lang="en-US" dirty="0"/>
              <a:t>HEALTHAI CONNECT</a:t>
            </a:r>
          </a:p>
        </p:txBody>
      </p:sp>
      <p:sp>
        <p:nvSpPr>
          <p:cNvPr id="24" name="Text Placeholder 23">
            <a:extLst>
              <a:ext uri="{FF2B5EF4-FFF2-40B4-BE49-F238E27FC236}">
                <a16:creationId xmlns:a16="http://schemas.microsoft.com/office/drawing/2014/main" id="{95E9C426-5FD2-109B-23C2-141F149C402F}"/>
              </a:ext>
            </a:extLst>
          </p:cNvPr>
          <p:cNvSpPr>
            <a:spLocks noGrp="1"/>
          </p:cNvSpPr>
          <p:nvPr>
            <p:ph type="body" sz="quarter" idx="14"/>
          </p:nvPr>
        </p:nvSpPr>
        <p:spPr/>
        <p:txBody>
          <a:bodyPr/>
          <a:lstStyle/>
          <a:p>
            <a:endParaRPr lang="en-US" dirty="0"/>
          </a:p>
        </p:txBody>
      </p:sp>
      <p:pic>
        <p:nvPicPr>
          <p:cNvPr id="7" name="Picture 6">
            <a:extLst>
              <a:ext uri="{FF2B5EF4-FFF2-40B4-BE49-F238E27FC236}">
                <a16:creationId xmlns:a16="http://schemas.microsoft.com/office/drawing/2014/main" id="{21F49FA6-9C82-9747-210F-AF8BA6B70C5D}"/>
              </a:ext>
            </a:extLst>
          </p:cNvPr>
          <p:cNvPicPr>
            <a:picLocks noChangeAspect="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l="31862" r="10424"/>
          <a:stretch/>
        </p:blipFill>
        <p:spPr>
          <a:xfrm>
            <a:off x="-19664" y="0"/>
            <a:ext cx="4837472" cy="6882033"/>
          </a:xfrm>
          <a:prstGeom prst="rect">
            <a:avLst/>
          </a:prstGeom>
        </p:spPr>
      </p:pic>
    </p:spTree>
    <p:extLst>
      <p:ext uri="{BB962C8B-B14F-4D97-AF65-F5344CB8AC3E}">
        <p14:creationId xmlns:p14="http://schemas.microsoft.com/office/powerpoint/2010/main" val="267328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275303" y="265468"/>
            <a:ext cx="10730057" cy="1346622"/>
          </a:xfrm>
        </p:spPr>
        <p:txBody>
          <a:bodyPr/>
          <a:lstStyle/>
          <a:p>
            <a:r>
              <a:rPr lang="en-US" sz="4000" dirty="0"/>
              <a:t>Literature survey</a:t>
            </a:r>
          </a:p>
        </p:txBody>
      </p:sp>
      <p:graphicFrame>
        <p:nvGraphicFramePr>
          <p:cNvPr id="9" name="Table 8">
            <a:extLst>
              <a:ext uri="{FF2B5EF4-FFF2-40B4-BE49-F238E27FC236}">
                <a16:creationId xmlns:a16="http://schemas.microsoft.com/office/drawing/2014/main" id="{3E188D1C-EEF1-FE36-D91E-CE23E5B7711F}"/>
              </a:ext>
            </a:extLst>
          </p:cNvPr>
          <p:cNvGraphicFramePr>
            <a:graphicFrameLocks noGrp="1"/>
          </p:cNvGraphicFramePr>
          <p:nvPr>
            <p:extLst>
              <p:ext uri="{D42A27DB-BD31-4B8C-83A1-F6EECF244321}">
                <p14:modId xmlns:p14="http://schemas.microsoft.com/office/powerpoint/2010/main" val="231461755"/>
              </p:ext>
            </p:extLst>
          </p:nvPr>
        </p:nvGraphicFramePr>
        <p:xfrm>
          <a:off x="314631" y="963562"/>
          <a:ext cx="11661056" cy="5627580"/>
        </p:xfrm>
        <a:graphic>
          <a:graphicData uri="http://schemas.openxmlformats.org/drawingml/2006/table">
            <a:tbl>
              <a:tblPr firstRow="1" bandRow="1">
                <a:tableStyleId>{BDBED569-4797-4DF1-A0F4-6AAB3CD982D8}</a:tableStyleId>
              </a:tblPr>
              <a:tblGrid>
                <a:gridCol w="663003">
                  <a:extLst>
                    <a:ext uri="{9D8B030D-6E8A-4147-A177-3AD203B41FA5}">
                      <a16:colId xmlns:a16="http://schemas.microsoft.com/office/drawing/2014/main" val="3587212528"/>
                    </a:ext>
                  </a:extLst>
                </a:gridCol>
                <a:gridCol w="3266265">
                  <a:extLst>
                    <a:ext uri="{9D8B030D-6E8A-4147-A177-3AD203B41FA5}">
                      <a16:colId xmlns:a16="http://schemas.microsoft.com/office/drawing/2014/main" val="2747439023"/>
                    </a:ext>
                  </a:extLst>
                </a:gridCol>
                <a:gridCol w="3003014">
                  <a:extLst>
                    <a:ext uri="{9D8B030D-6E8A-4147-A177-3AD203B41FA5}">
                      <a16:colId xmlns:a16="http://schemas.microsoft.com/office/drawing/2014/main" val="462189569"/>
                    </a:ext>
                  </a:extLst>
                </a:gridCol>
                <a:gridCol w="2359511">
                  <a:extLst>
                    <a:ext uri="{9D8B030D-6E8A-4147-A177-3AD203B41FA5}">
                      <a16:colId xmlns:a16="http://schemas.microsoft.com/office/drawing/2014/main" val="2971414172"/>
                    </a:ext>
                  </a:extLst>
                </a:gridCol>
                <a:gridCol w="2369263">
                  <a:extLst>
                    <a:ext uri="{9D8B030D-6E8A-4147-A177-3AD203B41FA5}">
                      <a16:colId xmlns:a16="http://schemas.microsoft.com/office/drawing/2014/main" val="12682973"/>
                    </a:ext>
                  </a:extLst>
                </a:gridCol>
              </a:tblGrid>
              <a:tr h="643437">
                <a:tc>
                  <a:txBody>
                    <a:bodyPr/>
                    <a:lstStyle/>
                    <a:p>
                      <a:pPr algn="ctr">
                        <a:lnSpc>
                          <a:spcPct val="100000"/>
                        </a:lnSpc>
                      </a:pPr>
                      <a:r>
                        <a:rPr lang="en-IN" sz="1400" dirty="0">
                          <a:solidFill>
                            <a:schemeClr val="bg1"/>
                          </a:solidFill>
                        </a:rPr>
                        <a:t>S.No</a:t>
                      </a:r>
                    </a:p>
                  </a:txBody>
                  <a:tcPr marL="0" marR="0" marT="0" marB="0" anchor="ctr"/>
                </a:tc>
                <a:tc>
                  <a:txBody>
                    <a:bodyPr/>
                    <a:lstStyle/>
                    <a:p>
                      <a:pPr algn="ctr">
                        <a:lnSpc>
                          <a:spcPct val="100000"/>
                        </a:lnSpc>
                      </a:pPr>
                      <a:r>
                        <a:rPr lang="en-IN" sz="1400" dirty="0">
                          <a:solidFill>
                            <a:schemeClr val="bg1"/>
                          </a:solidFill>
                        </a:rPr>
                        <a:t>Title</a:t>
                      </a:r>
                    </a:p>
                  </a:txBody>
                  <a:tcPr marL="0" marR="0" marT="0" marB="0" anchor="ctr"/>
                </a:tc>
                <a:tc>
                  <a:txBody>
                    <a:bodyPr/>
                    <a:lstStyle/>
                    <a:p>
                      <a:pPr algn="ctr">
                        <a:lnSpc>
                          <a:spcPct val="100000"/>
                        </a:lnSpc>
                      </a:pPr>
                      <a:r>
                        <a:rPr lang="en-IN" sz="1400" dirty="0">
                          <a:solidFill>
                            <a:schemeClr val="bg1"/>
                          </a:solidFill>
                        </a:rPr>
                        <a:t>Strategy</a:t>
                      </a:r>
                    </a:p>
                  </a:txBody>
                  <a:tcPr marL="0" marR="0" marT="0" marB="0" anchor="ctr"/>
                </a:tc>
                <a:tc>
                  <a:txBody>
                    <a:bodyPr/>
                    <a:lstStyle/>
                    <a:p>
                      <a:pPr algn="ctr">
                        <a:lnSpc>
                          <a:spcPct val="100000"/>
                        </a:lnSpc>
                      </a:pPr>
                      <a:r>
                        <a:rPr lang="en-IN" sz="1400">
                          <a:solidFill>
                            <a:schemeClr val="bg1"/>
                          </a:solidFill>
                        </a:rPr>
                        <a:t>Advantage</a:t>
                      </a:r>
                      <a:endParaRPr lang="en-IN" sz="1400" dirty="0">
                        <a:solidFill>
                          <a:schemeClr val="bg1"/>
                        </a:solidFill>
                      </a:endParaRPr>
                    </a:p>
                  </a:txBody>
                  <a:tcPr marL="0" marR="0" marT="0" marB="0" anchor="ctr"/>
                </a:tc>
                <a:tc>
                  <a:txBody>
                    <a:bodyPr/>
                    <a:lstStyle/>
                    <a:p>
                      <a:pPr algn="ctr">
                        <a:lnSpc>
                          <a:spcPct val="100000"/>
                        </a:lnSpc>
                      </a:pPr>
                      <a:r>
                        <a:rPr lang="en-IN" sz="1400" dirty="0">
                          <a:solidFill>
                            <a:schemeClr val="bg1"/>
                          </a:solidFill>
                        </a:rPr>
                        <a:t>Limitation</a:t>
                      </a:r>
                    </a:p>
                  </a:txBody>
                  <a:tcPr marL="0" marR="0" marT="0" marB="0" anchor="ctr"/>
                </a:tc>
                <a:extLst>
                  <a:ext uri="{0D108BD9-81ED-4DB2-BD59-A6C34878D82A}">
                    <a16:rowId xmlns:a16="http://schemas.microsoft.com/office/drawing/2014/main" val="229000133"/>
                  </a:ext>
                </a:extLst>
              </a:tr>
              <a:tr h="766858">
                <a:tc>
                  <a:txBody>
                    <a:bodyPr/>
                    <a:lstStyle/>
                    <a:p>
                      <a:pPr algn="ctr">
                        <a:lnSpc>
                          <a:spcPct val="100000"/>
                        </a:lnSpc>
                      </a:pPr>
                      <a:r>
                        <a:rPr lang="en-IN" sz="1400" dirty="0">
                          <a:solidFill>
                            <a:schemeClr val="bg1"/>
                          </a:solidFill>
                        </a:rPr>
                        <a:t>1.</a:t>
                      </a:r>
                    </a:p>
                  </a:txBody>
                  <a:tcPr marL="0" marR="0" marT="0" marB="0" anchor="ctr"/>
                </a:tc>
                <a:tc>
                  <a:txBody>
                    <a:bodyPr/>
                    <a:lstStyle/>
                    <a:p>
                      <a:pPr marL="0" indent="0" algn="ctr">
                        <a:lnSpc>
                          <a:spcPct val="100000"/>
                        </a:lnSpc>
                        <a:buNone/>
                      </a:pPr>
                      <a:r>
                        <a:rPr lang="en-US" sz="1400" b="1">
                          <a:solidFill>
                            <a:schemeClr val="bg1"/>
                          </a:solidFill>
                          <a:latin typeface="Nunito"/>
                          <a:ea typeface="Nunito" pitchFamily="34" charset="-122"/>
                          <a:cs typeface="Nunito" pitchFamily="34" charset="-120"/>
                        </a:rPr>
                        <a:t>"Human Disease Prediction based on Symptoms," 2023</a:t>
                      </a:r>
                      <a:endParaRPr lang="en-US" sz="1400">
                        <a:solidFill>
                          <a:schemeClr val="bg1"/>
                        </a:solidFill>
                        <a:latin typeface="Nunito"/>
                      </a:endParaRPr>
                    </a:p>
                  </a:txBody>
                  <a:tcPr marL="0" marR="0" marT="0"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a:solidFill>
                            <a:schemeClr val="bg1"/>
                          </a:solidFill>
                          <a:latin typeface="+mn-lt"/>
                          <a:ea typeface="PT Sans" pitchFamily="34" charset="-122"/>
                          <a:cs typeface="PT Sans" pitchFamily="34" charset="-120"/>
                        </a:rPr>
                        <a:t> User symptoms + ML algorithms predict new, potentially fatal diseases.</a:t>
                      </a:r>
                    </a:p>
                  </a:txBody>
                  <a:tcPr marL="0" marR="0" marT="0"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a:solidFill>
                            <a:schemeClr val="bg1"/>
                          </a:solidFill>
                        </a:rPr>
                        <a:t> Early detection, accessibility, adaptability.</a:t>
                      </a:r>
                    </a:p>
                  </a:txBody>
                  <a:tcPr marL="0" marR="0" marT="0" marB="0" anchor="ctr"/>
                </a:tc>
                <a:tc>
                  <a:txBody>
                    <a:bodyPr/>
                    <a:lstStyle/>
                    <a:p>
                      <a:pPr algn="ctr">
                        <a:lnSpc>
                          <a:spcPct val="100000"/>
                        </a:lnSpc>
                      </a:pPr>
                      <a:r>
                        <a:rPr lang="en-US" sz="1400" dirty="0">
                          <a:solidFill>
                            <a:schemeClr val="bg1"/>
                          </a:solidFill>
                        </a:rPr>
                        <a:t>Incomplete info, limited scope, no medical guidance.</a:t>
                      </a:r>
                      <a:endParaRPr lang="en-IN" sz="1400" dirty="0">
                        <a:solidFill>
                          <a:schemeClr val="bg1"/>
                        </a:solidFill>
                      </a:endParaRPr>
                    </a:p>
                  </a:txBody>
                  <a:tcPr marL="0" marR="0" marT="0" marB="0" anchor="ctr"/>
                </a:tc>
                <a:extLst>
                  <a:ext uri="{0D108BD9-81ED-4DB2-BD59-A6C34878D82A}">
                    <a16:rowId xmlns:a16="http://schemas.microsoft.com/office/drawing/2014/main" val="200415355"/>
                  </a:ext>
                </a:extLst>
              </a:tr>
              <a:tr h="787887">
                <a:tc>
                  <a:txBody>
                    <a:bodyPr/>
                    <a:lstStyle/>
                    <a:p>
                      <a:pPr algn="ctr">
                        <a:lnSpc>
                          <a:spcPct val="100000"/>
                        </a:lnSpc>
                      </a:pPr>
                      <a:r>
                        <a:rPr lang="en-IN" sz="1400">
                          <a:solidFill>
                            <a:schemeClr val="bg1"/>
                          </a:solidFill>
                        </a:rPr>
                        <a:t>2.</a:t>
                      </a:r>
                      <a:endParaRPr lang="en-IN" sz="1400" dirty="0">
                        <a:solidFill>
                          <a:schemeClr val="bg1"/>
                        </a:solidFill>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Nunito"/>
                          <a:ea typeface="Nunito" pitchFamily="34" charset="-122"/>
                          <a:cs typeface="Nunito" pitchFamily="34" charset="-120"/>
                        </a:rPr>
                        <a:t>"Diseases Prediction based on Symptoms using Database and GUI" 2022</a:t>
                      </a: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 Train ML with symptoms to predict diseases (Random Forest).</a:t>
                      </a: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Convenient disease prediction based on user inputs.</a:t>
                      </a: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Single algorithm, lacks comprehensive info (meds, precautions).</a:t>
                      </a:r>
                    </a:p>
                  </a:txBody>
                  <a:tcPr marL="0" marR="0" marT="0" marB="0" anchor="ctr"/>
                </a:tc>
                <a:extLst>
                  <a:ext uri="{0D108BD9-81ED-4DB2-BD59-A6C34878D82A}">
                    <a16:rowId xmlns:a16="http://schemas.microsoft.com/office/drawing/2014/main" val="854525419"/>
                  </a:ext>
                </a:extLst>
              </a:tr>
              <a:tr h="832150">
                <a:tc>
                  <a:txBody>
                    <a:bodyPr/>
                    <a:lstStyle/>
                    <a:p>
                      <a:pPr algn="ctr">
                        <a:lnSpc>
                          <a:spcPct val="100000"/>
                        </a:lnSpc>
                      </a:pPr>
                      <a:r>
                        <a:rPr lang="en-IN" sz="1400">
                          <a:solidFill>
                            <a:schemeClr val="bg1"/>
                          </a:solidFill>
                        </a:rPr>
                        <a:t>3.</a:t>
                      </a:r>
                      <a:endParaRPr lang="en-IN" sz="1400" dirty="0">
                        <a:solidFill>
                          <a:schemeClr val="bg1"/>
                        </a:solidFill>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Nunito"/>
                          <a:ea typeface="Nunito" pitchFamily="34" charset="-122"/>
                          <a:cs typeface="Nunito" pitchFamily="34" charset="-120"/>
                        </a:rPr>
                        <a:t>"A Deep Language Model for Symptom Extraction From Clinical Text“ 2022</a:t>
                      </a:r>
                      <a:endParaRPr lang="en-US" sz="1400" dirty="0">
                        <a:solidFill>
                          <a:schemeClr val="bg1"/>
                        </a:solidFill>
                        <a:latin typeface="Nunito"/>
                      </a:endParaRP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Deep NLP extracts symptoms from clinical text.</a:t>
                      </a: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Outperforms rivals in detail &amp; clarity.</a:t>
                      </a:r>
                    </a:p>
                  </a:txBody>
                  <a:tcPr marL="0" marR="0" marT="0" marB="0" anchor="ctr"/>
                </a:tc>
                <a:tc>
                  <a:txBody>
                    <a:bodyPr/>
                    <a:lstStyle/>
                    <a:p>
                      <a:pPr algn="ctr">
                        <a:lnSpc>
                          <a:spcPct val="100000"/>
                        </a:lnSpc>
                      </a:pPr>
                      <a:r>
                        <a:rPr lang="en-US" sz="1400" b="0" i="0" kern="1200" dirty="0">
                          <a:solidFill>
                            <a:schemeClr val="bg1"/>
                          </a:solidFill>
                          <a:effectLst/>
                          <a:latin typeface="+mn-lt"/>
                          <a:ea typeface="+mn-ea"/>
                          <a:cs typeface="+mn-cs"/>
                        </a:rPr>
                        <a:t>Single disease, no meds or precautions.</a:t>
                      </a:r>
                    </a:p>
                  </a:txBody>
                  <a:tcPr marL="0" marR="0" marT="0" marB="0" anchor="ctr"/>
                </a:tc>
                <a:extLst>
                  <a:ext uri="{0D108BD9-81ED-4DB2-BD59-A6C34878D82A}">
                    <a16:rowId xmlns:a16="http://schemas.microsoft.com/office/drawing/2014/main" val="516489047"/>
                  </a:ext>
                </a:extLst>
              </a:tr>
              <a:tr h="770181">
                <a:tc>
                  <a:txBody>
                    <a:bodyPr/>
                    <a:lstStyle/>
                    <a:p>
                      <a:pPr algn="ctr">
                        <a:lnSpc>
                          <a:spcPct val="100000"/>
                        </a:lnSpc>
                      </a:pPr>
                      <a:r>
                        <a:rPr lang="en-IN" sz="1400">
                          <a:solidFill>
                            <a:schemeClr val="bg1"/>
                          </a:solidFill>
                        </a:rPr>
                        <a:t>4.</a:t>
                      </a:r>
                      <a:endParaRPr lang="en-IN" sz="1400" dirty="0">
                        <a:solidFill>
                          <a:schemeClr val="bg1"/>
                        </a:solidFill>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Nunito"/>
                          <a:ea typeface="Nunito" pitchFamily="34" charset="-122"/>
                          <a:cs typeface="Nunito" pitchFamily="34" charset="-120"/>
                        </a:rPr>
                        <a:t>"An Intelligent Disease Prediction and Drug Recommendation Prototype” 2023</a:t>
                      </a:r>
                      <a:endParaRPr lang="en-US" sz="1400">
                        <a:solidFill>
                          <a:schemeClr val="bg1"/>
                        </a:solidFill>
                        <a:latin typeface="Nunito"/>
                      </a:endParaRPr>
                    </a:p>
                  </a:txBody>
                  <a:tcPr marL="0" marR="0" marT="0"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a:solidFill>
                            <a:schemeClr val="bg1"/>
                          </a:solidFill>
                          <a:latin typeface="+mn-lt"/>
                          <a:ea typeface="PT Sans" pitchFamily="34" charset="-122"/>
                          <a:cs typeface="PT Sans" pitchFamily="34" charset="-120"/>
                        </a:rPr>
                        <a:t> </a:t>
                      </a:r>
                      <a:r>
                        <a:rPr lang="en-US" sz="1400">
                          <a:solidFill>
                            <a:schemeClr val="bg1"/>
                          </a:solidFill>
                          <a:latin typeface="+mn-lt"/>
                        </a:rPr>
                        <a:t>Use data mining for personalized drug recommendations in healthcare.</a:t>
                      </a:r>
                      <a:endParaRPr lang="en-US" sz="1400">
                        <a:solidFill>
                          <a:schemeClr val="bg1"/>
                        </a:solidFill>
                        <a:latin typeface="+mn-lt"/>
                        <a:ea typeface="PT Sans" pitchFamily="34" charset="-122"/>
                        <a:cs typeface="PT Sans" pitchFamily="34" charset="-120"/>
                      </a:endParaRPr>
                    </a:p>
                  </a:txBody>
                  <a:tcPr marL="0" marR="0" marT="0" marB="0" anchor="ctr"/>
                </a:tc>
                <a:tc>
                  <a:txBody>
                    <a:bodyPr/>
                    <a:lstStyle/>
                    <a:p>
                      <a:pPr marL="0" marR="0" lvl="0" indent="0" algn="ctr">
                        <a:lnSpc>
                          <a:spcPct val="100000"/>
                        </a:lnSpc>
                        <a:spcBef>
                          <a:spcPts val="0"/>
                        </a:spcBef>
                        <a:spcAft>
                          <a:spcPts val="0"/>
                        </a:spcAft>
                        <a:buNone/>
                      </a:pPr>
                      <a:r>
                        <a:rPr lang="en-US" sz="1400" b="0" i="0" u="none" strike="noStrike" baseline="0" noProof="0">
                          <a:solidFill>
                            <a:schemeClr val="bg1"/>
                          </a:solidFill>
                          <a:latin typeface="Calibri"/>
                        </a:rPr>
                        <a:t>Enhances treatment outcomes with quick, tailored recommendations.</a:t>
                      </a:r>
                    </a:p>
                  </a:txBody>
                  <a:tcPr marL="0" marR="0" marT="0" marB="0" anchor="ctr"/>
                </a:tc>
                <a:tc>
                  <a:txBody>
                    <a:bodyPr/>
                    <a:lstStyle/>
                    <a:p>
                      <a:pPr lvl="0" algn="ctr">
                        <a:lnSpc>
                          <a:spcPct val="100000"/>
                        </a:lnSpc>
                        <a:buNone/>
                      </a:pPr>
                      <a:r>
                        <a:rPr lang="en-IN" sz="1400" b="0" i="0" u="none" strike="noStrike" baseline="0" noProof="0" dirty="0">
                          <a:solidFill>
                            <a:schemeClr val="bg1"/>
                          </a:solidFill>
                          <a:latin typeface="Calibri"/>
                        </a:rPr>
                        <a:t>Relies on accurate data, potential biases.</a:t>
                      </a:r>
                    </a:p>
                  </a:txBody>
                  <a:tcPr marL="0" marR="0" marT="0" marB="0" anchor="ctr"/>
                </a:tc>
                <a:extLst>
                  <a:ext uri="{0D108BD9-81ED-4DB2-BD59-A6C34878D82A}">
                    <a16:rowId xmlns:a16="http://schemas.microsoft.com/office/drawing/2014/main" val="196565832"/>
                  </a:ext>
                </a:extLst>
              </a:tr>
              <a:tr h="929408">
                <a:tc>
                  <a:txBody>
                    <a:bodyPr/>
                    <a:lstStyle/>
                    <a:p>
                      <a:pPr algn="ctr">
                        <a:lnSpc>
                          <a:spcPct val="100000"/>
                        </a:lnSpc>
                      </a:pPr>
                      <a:r>
                        <a:rPr lang="en-IN" sz="1400">
                          <a:solidFill>
                            <a:schemeClr val="bg1"/>
                          </a:solidFill>
                        </a:rPr>
                        <a:t>5.</a:t>
                      </a:r>
                      <a:endParaRPr lang="en-IN" sz="1400" dirty="0">
                        <a:solidFill>
                          <a:schemeClr val="bg1"/>
                        </a:solidFill>
                      </a:endParaRPr>
                    </a:p>
                  </a:txBody>
                  <a:tcPr marL="0" marR="0" marT="0"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a:solidFill>
                            <a:schemeClr val="bg1"/>
                          </a:solidFill>
                          <a:latin typeface="Nunito"/>
                          <a:ea typeface="Nunito" pitchFamily="34" charset="-122"/>
                          <a:cs typeface="Nunito" pitchFamily="34" charset="-120"/>
                        </a:rPr>
                        <a:t>"Automating Information Retrieval from Faculty Guidelines: Designing a PDF-Driven Chatbot powered by OpenAI ChatGPT," 2023 </a:t>
                      </a:r>
                      <a:endParaRPr lang="en-US" sz="1400">
                        <a:solidFill>
                          <a:schemeClr val="bg1"/>
                        </a:solidFill>
                      </a:endParaRPr>
                    </a:p>
                  </a:txBody>
                  <a:tcPr marL="0" marR="0" marT="0" marB="0" anchor="ctr"/>
                </a:tc>
                <a:tc>
                  <a:txBody>
                    <a:bodyPr/>
                    <a:lstStyle/>
                    <a:p>
                      <a:pPr marL="0" marR="0" lvl="0" indent="0" algn="ctr">
                        <a:lnSpc>
                          <a:spcPct val="100000"/>
                        </a:lnSpc>
                        <a:spcBef>
                          <a:spcPts val="0"/>
                        </a:spcBef>
                        <a:spcAft>
                          <a:spcPts val="0"/>
                        </a:spcAft>
                        <a:buNone/>
                      </a:pPr>
                      <a:r>
                        <a:rPr lang="en-US" sz="1400" b="0" i="0" u="none" strike="noStrike" baseline="0" noProof="0">
                          <a:solidFill>
                            <a:schemeClr val="bg1"/>
                          </a:solidFill>
                          <a:latin typeface="Calibri"/>
                        </a:rPr>
                        <a:t>Use e-books for comprehensive education, offering searchability and link integration.</a:t>
                      </a:r>
                    </a:p>
                  </a:txBody>
                  <a:tcPr marL="0" marR="0" marT="0"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a:solidFill>
                            <a:schemeClr val="bg1"/>
                          </a:solidFill>
                        </a:rPr>
                        <a:t> Enhances academic understanding with technical details and broader frameworks.</a:t>
                      </a:r>
                    </a:p>
                  </a:txBody>
                  <a:tcPr marL="0" marR="0" marT="0" marB="0" anchor="ctr"/>
                </a:tc>
                <a:tc>
                  <a:txBody>
                    <a:bodyPr/>
                    <a:lstStyle/>
                    <a:p>
                      <a:pPr lvl="0" algn="ctr">
                        <a:lnSpc>
                          <a:spcPct val="100000"/>
                        </a:lnSpc>
                        <a:buNone/>
                      </a:pPr>
                      <a:r>
                        <a:rPr lang="en-US" sz="1400" b="0" i="0" u="none" strike="noStrike" baseline="0" noProof="0">
                          <a:solidFill>
                            <a:schemeClr val="bg1"/>
                          </a:solidFill>
                          <a:latin typeface="Calibri"/>
                        </a:rPr>
                        <a:t>Time-intensive word embeddings creation </a:t>
                      </a:r>
                    </a:p>
                  </a:txBody>
                  <a:tcPr marL="0" marR="0" marT="0" marB="0" anchor="ctr"/>
                </a:tc>
                <a:extLst>
                  <a:ext uri="{0D108BD9-81ED-4DB2-BD59-A6C34878D82A}">
                    <a16:rowId xmlns:a16="http://schemas.microsoft.com/office/drawing/2014/main" val="128926466"/>
                  </a:ext>
                </a:extLst>
              </a:tr>
              <a:tr h="897659">
                <a:tc>
                  <a:txBody>
                    <a:bodyPr/>
                    <a:lstStyle/>
                    <a:p>
                      <a:pPr algn="ctr">
                        <a:lnSpc>
                          <a:spcPct val="100000"/>
                        </a:lnSpc>
                      </a:pPr>
                      <a:r>
                        <a:rPr lang="en-IN" sz="1400" dirty="0">
                          <a:solidFill>
                            <a:schemeClr val="bg1"/>
                          </a:solidFill>
                        </a:rPr>
                        <a:t>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Nunito"/>
                          <a:ea typeface="Nunito" pitchFamily="34" charset="-122"/>
                          <a:cs typeface="Nunito" pitchFamily="34" charset="-120"/>
                        </a:rPr>
                        <a:t>"An AI-Based Medical Chatbot Model for Infectious Disease Prediction," 2022</a:t>
                      </a:r>
                      <a:endParaRPr lang="en-US" sz="1400">
                        <a:solidFill>
                          <a:schemeClr val="bg1"/>
                        </a:solidFill>
                        <a:latin typeface="Nunito"/>
                      </a:endParaRPr>
                    </a:p>
                  </a:txBody>
                  <a:tcPr marL="0" marR="0" marT="0" marB="0" anchor="ctr"/>
                </a:tc>
                <a:tc>
                  <a:txBody>
                    <a:bodyPr/>
                    <a:lstStyle/>
                    <a:p>
                      <a:pPr marL="0" marR="0" lvl="0" indent="0" algn="ctr">
                        <a:lnSpc>
                          <a:spcPct val="100000"/>
                        </a:lnSpc>
                        <a:spcBef>
                          <a:spcPts val="0"/>
                        </a:spcBef>
                        <a:spcAft>
                          <a:spcPts val="0"/>
                        </a:spcAft>
                        <a:buNone/>
                      </a:pPr>
                      <a:r>
                        <a:rPr lang="en-US" sz="1400" b="0" i="0" u="none" strike="noStrike" baseline="0" noProof="0">
                          <a:solidFill>
                            <a:schemeClr val="bg1"/>
                          </a:solidFill>
                          <a:latin typeface="Calibri"/>
                        </a:rPr>
                        <a:t>Utilize deep feedforward multilayer perceptron for medical chatbots in infectious disease prevention</a:t>
                      </a:r>
                      <a:endParaRPr lang="en-US" sz="1400">
                        <a:solidFill>
                          <a:schemeClr val="bg1"/>
                        </a:solidFill>
                      </a:endParaRPr>
                    </a:p>
                  </a:txBody>
                  <a:tcPr marL="0" marR="0" marT="0" marB="0" anchor="ctr"/>
                </a:tc>
                <a:tc>
                  <a:txBody>
                    <a:bodyPr/>
                    <a:lstStyle/>
                    <a:p>
                      <a:pPr marL="0" marR="0" lvl="0" indent="0" algn="ctr">
                        <a:lnSpc>
                          <a:spcPct val="100000"/>
                        </a:lnSpc>
                        <a:spcBef>
                          <a:spcPts val="0"/>
                        </a:spcBef>
                        <a:spcAft>
                          <a:spcPts val="0"/>
                        </a:spcAft>
                        <a:buNone/>
                      </a:pPr>
                      <a:r>
                        <a:rPr lang="en-US" sz="1400" b="0" i="0" u="none" strike="noStrike" baseline="0" noProof="0">
                          <a:solidFill>
                            <a:schemeClr val="bg1"/>
                          </a:solidFill>
                          <a:latin typeface="Calibri"/>
                        </a:rPr>
                        <a:t>Enhances interaction, provides accurate solutions.</a:t>
                      </a:r>
                    </a:p>
                  </a:txBody>
                  <a:tcPr marL="0" marR="0" marT="0" marB="0" anchor="ctr"/>
                </a:tc>
                <a:tc>
                  <a:txBody>
                    <a:bodyPr/>
                    <a:lstStyle/>
                    <a:p>
                      <a:pPr marL="0" lvl="0" indent="0" algn="ctr">
                        <a:lnSpc>
                          <a:spcPct val="100000"/>
                        </a:lnSpc>
                        <a:buNone/>
                      </a:pPr>
                      <a:r>
                        <a:rPr lang="en-IN" sz="1400" b="0" i="0" u="none" strike="noStrike" baseline="0" noProof="0" dirty="0">
                          <a:solidFill>
                            <a:schemeClr val="bg1"/>
                          </a:solidFill>
                          <a:latin typeface="Calibri"/>
                        </a:rPr>
                        <a:t>It focuses only on infectious diseases, excluding all medical information.</a:t>
                      </a:r>
                      <a:endParaRPr lang="en-US" sz="1400" dirty="0">
                        <a:solidFill>
                          <a:schemeClr val="bg1"/>
                        </a:solidFill>
                      </a:endParaRPr>
                    </a:p>
                  </a:txBody>
                  <a:tcPr marL="0" marR="0" marT="0" marB="0" anchor="ctr"/>
                </a:tc>
                <a:extLst>
                  <a:ext uri="{0D108BD9-81ED-4DB2-BD59-A6C34878D82A}">
                    <a16:rowId xmlns:a16="http://schemas.microsoft.com/office/drawing/2014/main" val="1838070546"/>
                  </a:ext>
                </a:extLst>
              </a:tr>
            </a:tbl>
          </a:graphicData>
        </a:graphic>
      </p:graphicFrame>
      <p:sp>
        <p:nvSpPr>
          <p:cNvPr id="2" name="TextBox 1">
            <a:extLst>
              <a:ext uri="{FF2B5EF4-FFF2-40B4-BE49-F238E27FC236}">
                <a16:creationId xmlns:a16="http://schemas.microsoft.com/office/drawing/2014/main" id="{85B09575-BC26-32CC-404C-FD691B6EE997}"/>
              </a:ext>
            </a:extLst>
          </p:cNvPr>
          <p:cNvSpPr txBox="1"/>
          <p:nvPr/>
        </p:nvSpPr>
        <p:spPr>
          <a:xfrm>
            <a:off x="10323874" y="363793"/>
            <a:ext cx="971997" cy="369332"/>
          </a:xfrm>
          <a:prstGeom prst="rect">
            <a:avLst/>
          </a:prstGeom>
          <a:noFill/>
        </p:spPr>
        <p:txBody>
          <a:bodyPr wrap="none" rtlCol="0">
            <a:spAutoFit/>
          </a:bodyPr>
          <a:lstStyle/>
          <a:p>
            <a:r>
              <a:rPr lang="en-IN" b="1" dirty="0">
                <a:ln>
                  <a:solidFill>
                    <a:schemeClr val="bg1"/>
                  </a:solidFill>
                </a:ln>
                <a:solidFill>
                  <a:schemeClr val="bg1"/>
                </a:solidFill>
              </a:rPr>
              <a:t>PART 1</a:t>
            </a:r>
          </a:p>
        </p:txBody>
      </p:sp>
    </p:spTree>
    <p:extLst>
      <p:ext uri="{BB962C8B-B14F-4D97-AF65-F5344CB8AC3E}">
        <p14:creationId xmlns:p14="http://schemas.microsoft.com/office/powerpoint/2010/main" val="104143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275303" y="265468"/>
            <a:ext cx="10730057" cy="1346622"/>
          </a:xfrm>
        </p:spPr>
        <p:txBody>
          <a:bodyPr/>
          <a:lstStyle/>
          <a:p>
            <a:r>
              <a:rPr lang="en-US" sz="4000" dirty="0"/>
              <a:t>Literature survey</a:t>
            </a:r>
          </a:p>
        </p:txBody>
      </p:sp>
      <p:graphicFrame>
        <p:nvGraphicFramePr>
          <p:cNvPr id="9" name="Table 8">
            <a:extLst>
              <a:ext uri="{FF2B5EF4-FFF2-40B4-BE49-F238E27FC236}">
                <a16:creationId xmlns:a16="http://schemas.microsoft.com/office/drawing/2014/main" id="{3E188D1C-EEF1-FE36-D91E-CE23E5B7711F}"/>
              </a:ext>
            </a:extLst>
          </p:cNvPr>
          <p:cNvGraphicFramePr>
            <a:graphicFrameLocks noGrp="1"/>
          </p:cNvGraphicFramePr>
          <p:nvPr>
            <p:extLst>
              <p:ext uri="{D42A27DB-BD31-4B8C-83A1-F6EECF244321}">
                <p14:modId xmlns:p14="http://schemas.microsoft.com/office/powerpoint/2010/main" val="2556716461"/>
              </p:ext>
            </p:extLst>
          </p:nvPr>
        </p:nvGraphicFramePr>
        <p:xfrm>
          <a:off x="300549" y="949613"/>
          <a:ext cx="11661056" cy="5642919"/>
        </p:xfrm>
        <a:graphic>
          <a:graphicData uri="http://schemas.openxmlformats.org/drawingml/2006/table">
            <a:tbl>
              <a:tblPr firstRow="1" bandRow="1">
                <a:tableStyleId>{BDBED569-4797-4DF1-A0F4-6AAB3CD982D8}</a:tableStyleId>
              </a:tblPr>
              <a:tblGrid>
                <a:gridCol w="663003">
                  <a:extLst>
                    <a:ext uri="{9D8B030D-6E8A-4147-A177-3AD203B41FA5}">
                      <a16:colId xmlns:a16="http://schemas.microsoft.com/office/drawing/2014/main" val="3587212528"/>
                    </a:ext>
                  </a:extLst>
                </a:gridCol>
                <a:gridCol w="3266265">
                  <a:extLst>
                    <a:ext uri="{9D8B030D-6E8A-4147-A177-3AD203B41FA5}">
                      <a16:colId xmlns:a16="http://schemas.microsoft.com/office/drawing/2014/main" val="2747439023"/>
                    </a:ext>
                  </a:extLst>
                </a:gridCol>
                <a:gridCol w="3003014">
                  <a:extLst>
                    <a:ext uri="{9D8B030D-6E8A-4147-A177-3AD203B41FA5}">
                      <a16:colId xmlns:a16="http://schemas.microsoft.com/office/drawing/2014/main" val="462189569"/>
                    </a:ext>
                  </a:extLst>
                </a:gridCol>
                <a:gridCol w="2359511">
                  <a:extLst>
                    <a:ext uri="{9D8B030D-6E8A-4147-A177-3AD203B41FA5}">
                      <a16:colId xmlns:a16="http://schemas.microsoft.com/office/drawing/2014/main" val="2971414172"/>
                    </a:ext>
                  </a:extLst>
                </a:gridCol>
                <a:gridCol w="2369263">
                  <a:extLst>
                    <a:ext uri="{9D8B030D-6E8A-4147-A177-3AD203B41FA5}">
                      <a16:colId xmlns:a16="http://schemas.microsoft.com/office/drawing/2014/main" val="12682973"/>
                    </a:ext>
                  </a:extLst>
                </a:gridCol>
              </a:tblGrid>
              <a:tr h="643437">
                <a:tc>
                  <a:txBody>
                    <a:bodyPr/>
                    <a:lstStyle/>
                    <a:p>
                      <a:pPr algn="ctr">
                        <a:lnSpc>
                          <a:spcPct val="100000"/>
                        </a:lnSpc>
                      </a:pPr>
                      <a:r>
                        <a:rPr lang="en-IN" sz="1400" dirty="0">
                          <a:solidFill>
                            <a:schemeClr val="bg1"/>
                          </a:solidFill>
                          <a:latin typeface="+mn-lt"/>
                        </a:rPr>
                        <a:t>S.No</a:t>
                      </a:r>
                    </a:p>
                  </a:txBody>
                  <a:tcPr marL="0" marR="0" marT="0" marB="0" anchor="ctr"/>
                </a:tc>
                <a:tc>
                  <a:txBody>
                    <a:bodyPr/>
                    <a:lstStyle/>
                    <a:p>
                      <a:pPr algn="ctr">
                        <a:lnSpc>
                          <a:spcPct val="100000"/>
                        </a:lnSpc>
                      </a:pPr>
                      <a:r>
                        <a:rPr lang="en-IN" sz="1400" dirty="0">
                          <a:solidFill>
                            <a:schemeClr val="bg1"/>
                          </a:solidFill>
                          <a:latin typeface="+mn-lt"/>
                        </a:rPr>
                        <a:t>Title</a:t>
                      </a:r>
                    </a:p>
                  </a:txBody>
                  <a:tcPr marL="0" marR="0" marT="0" marB="0" anchor="ctr"/>
                </a:tc>
                <a:tc>
                  <a:txBody>
                    <a:bodyPr/>
                    <a:lstStyle/>
                    <a:p>
                      <a:pPr algn="ctr">
                        <a:lnSpc>
                          <a:spcPct val="100000"/>
                        </a:lnSpc>
                      </a:pPr>
                      <a:r>
                        <a:rPr lang="en-IN" sz="1400" dirty="0">
                          <a:solidFill>
                            <a:schemeClr val="bg1"/>
                          </a:solidFill>
                          <a:latin typeface="+mn-lt"/>
                        </a:rPr>
                        <a:t>Strategy</a:t>
                      </a:r>
                    </a:p>
                  </a:txBody>
                  <a:tcPr marL="0" marR="0" marT="0" marB="0" anchor="ctr"/>
                </a:tc>
                <a:tc>
                  <a:txBody>
                    <a:bodyPr/>
                    <a:lstStyle/>
                    <a:p>
                      <a:pPr algn="ctr">
                        <a:lnSpc>
                          <a:spcPct val="100000"/>
                        </a:lnSpc>
                      </a:pPr>
                      <a:r>
                        <a:rPr lang="en-IN" sz="1400">
                          <a:solidFill>
                            <a:schemeClr val="bg1"/>
                          </a:solidFill>
                          <a:latin typeface="+mn-lt"/>
                        </a:rPr>
                        <a:t>Advantage</a:t>
                      </a:r>
                      <a:endParaRPr lang="en-IN" sz="1400" dirty="0">
                        <a:solidFill>
                          <a:schemeClr val="bg1"/>
                        </a:solidFill>
                        <a:latin typeface="+mn-lt"/>
                      </a:endParaRPr>
                    </a:p>
                  </a:txBody>
                  <a:tcPr marL="0" marR="0" marT="0" marB="0" anchor="ctr"/>
                </a:tc>
                <a:tc>
                  <a:txBody>
                    <a:bodyPr/>
                    <a:lstStyle/>
                    <a:p>
                      <a:pPr algn="ctr">
                        <a:lnSpc>
                          <a:spcPct val="100000"/>
                        </a:lnSpc>
                      </a:pPr>
                      <a:r>
                        <a:rPr lang="en-IN" sz="1400" dirty="0">
                          <a:solidFill>
                            <a:schemeClr val="bg1"/>
                          </a:solidFill>
                          <a:latin typeface="+mn-lt"/>
                        </a:rPr>
                        <a:t>Limitation</a:t>
                      </a:r>
                    </a:p>
                  </a:txBody>
                  <a:tcPr marL="0" marR="0" marT="0" marB="0" anchor="ctr"/>
                </a:tc>
                <a:extLst>
                  <a:ext uri="{0D108BD9-81ED-4DB2-BD59-A6C34878D82A}">
                    <a16:rowId xmlns:a16="http://schemas.microsoft.com/office/drawing/2014/main" val="229000133"/>
                  </a:ext>
                </a:extLst>
              </a:tr>
              <a:tr h="766858">
                <a:tc>
                  <a:txBody>
                    <a:bodyPr/>
                    <a:lstStyle/>
                    <a:p>
                      <a:pPr algn="ctr">
                        <a:lnSpc>
                          <a:spcPct val="100000"/>
                        </a:lnSpc>
                      </a:pPr>
                      <a:r>
                        <a:rPr lang="en-IN" sz="1400" dirty="0">
                          <a:solidFill>
                            <a:schemeClr val="bg1"/>
                          </a:solidFill>
                          <a:latin typeface="+mn-lt"/>
                        </a:rPr>
                        <a:t>7.</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Dynamic NLP Enabled Chatbot for Rural Health Care in India </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a:solidFill>
                            <a:schemeClr val="bg1"/>
                          </a:solidFill>
                          <a:effectLst/>
                          <a:latin typeface="+mn-lt"/>
                          <a:ea typeface="Times New Roman" panose="02020603050405020304" pitchFamily="18" charset="0"/>
                          <a:cs typeface="Times New Roman" panose="02020603050405020304" pitchFamily="18" charset="0"/>
                        </a:rPr>
                        <a:t>Uses Google dialog flow software for NLP</a:t>
                      </a:r>
                      <a:endParaRPr lang="en-IN" sz="1400" kern="1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Multilingual NLP Models</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IN" sz="1400" b="0" i="0" u="none" strike="noStrike" kern="100" dirty="0">
                          <a:solidFill>
                            <a:schemeClr val="bg1"/>
                          </a:solidFill>
                          <a:effectLst/>
                          <a:latin typeface="Avenir Next LT Pro" panose="020B0504020202020204" pitchFamily="34" charset="0"/>
                          <a:cs typeface="Times New Roman" panose="02020603050405020304" pitchFamily="18" charset="0"/>
                        </a:rPr>
                        <a:t>Old technologies</a:t>
                      </a:r>
                      <a:endParaRPr lang="en-IN"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200415355"/>
                  </a:ext>
                </a:extLst>
              </a:tr>
              <a:tr h="787887">
                <a:tc>
                  <a:txBody>
                    <a:bodyPr/>
                    <a:lstStyle/>
                    <a:p>
                      <a:pPr algn="ctr">
                        <a:lnSpc>
                          <a:spcPct val="100000"/>
                        </a:lnSpc>
                      </a:pPr>
                      <a:r>
                        <a:rPr lang="en-IN" sz="1400" dirty="0">
                          <a:solidFill>
                            <a:schemeClr val="bg1"/>
                          </a:solidFill>
                          <a:latin typeface="+mn-lt"/>
                        </a:rPr>
                        <a:t>8.</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Interpretable Disease Prediction from Clinical Text by Leveraging Pattern Disentanglement</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a:solidFill>
                            <a:schemeClr val="bg1"/>
                          </a:solidFill>
                          <a:effectLst/>
                          <a:latin typeface="+mn-lt"/>
                          <a:ea typeface="Times New Roman" panose="02020603050405020304" pitchFamily="18" charset="0"/>
                          <a:cs typeface="Times New Roman" panose="02020603050405020304" pitchFamily="18" charset="0"/>
                        </a:rPr>
                        <a:t>Feature Extraction (TFIDF) and Pattern Discovery and Disentanglement (PDD)</a:t>
                      </a:r>
                      <a:endParaRPr lang="en-IN" sz="1400" kern="1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Collaboration with health care professional</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US" sz="1400" b="0" i="0" u="none" strike="noStrike" kern="100" dirty="0">
                          <a:solidFill>
                            <a:schemeClr val="bg1"/>
                          </a:solidFill>
                          <a:effectLst/>
                          <a:latin typeface="Avenir Next LT Pro" panose="020B0504020202020204" pitchFamily="34" charset="0"/>
                          <a:ea typeface="Times New Roman" panose="02020603050405020304" pitchFamily="18" charset="0"/>
                          <a:cs typeface="Times New Roman" panose="02020603050405020304" pitchFamily="18" charset="0"/>
                        </a:rPr>
                        <a:t>Complexity of clinical language, Ethical and privacy concern</a:t>
                      </a:r>
                      <a:endParaRPr lang="en-US"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854525419"/>
                  </a:ext>
                </a:extLst>
              </a:tr>
              <a:tr h="832150">
                <a:tc>
                  <a:txBody>
                    <a:bodyPr/>
                    <a:lstStyle/>
                    <a:p>
                      <a:pPr algn="ctr">
                        <a:lnSpc>
                          <a:spcPct val="100000"/>
                        </a:lnSpc>
                      </a:pPr>
                      <a:r>
                        <a:rPr lang="en-IN" sz="1400" dirty="0">
                          <a:solidFill>
                            <a:schemeClr val="bg1"/>
                          </a:solidFill>
                          <a:latin typeface="+mn-lt"/>
                        </a:rPr>
                        <a:t>9.</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Mobile Application for Doctor Appointment Scheduling</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Medical appointments and consultations, Real-time Patient choice, live video appointment with a doctor</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Adaptive web apps, accessible to every device</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US" sz="1400" b="0" i="0" u="none" strike="noStrike" kern="100" dirty="0">
                          <a:solidFill>
                            <a:schemeClr val="bg1"/>
                          </a:solidFill>
                          <a:effectLst/>
                          <a:latin typeface="Avenir Next LT Pro" panose="020B0504020202020204" pitchFamily="34" charset="0"/>
                          <a:ea typeface="Times New Roman" panose="02020603050405020304" pitchFamily="18" charset="0"/>
                          <a:cs typeface="Times New Roman" panose="02020603050405020304" pitchFamily="18" charset="0"/>
                        </a:rPr>
                        <a:t>Complexity limits accessibility, Potential for misuse, only available to mobile users</a:t>
                      </a:r>
                      <a:endParaRPr lang="en-US"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516489047"/>
                  </a:ext>
                </a:extLst>
              </a:tr>
              <a:tr h="770181">
                <a:tc>
                  <a:txBody>
                    <a:bodyPr/>
                    <a:lstStyle/>
                    <a:p>
                      <a:pPr algn="ctr">
                        <a:lnSpc>
                          <a:spcPct val="100000"/>
                        </a:lnSpc>
                      </a:pPr>
                      <a:r>
                        <a:rPr lang="en-IN" sz="1400" dirty="0">
                          <a:solidFill>
                            <a:schemeClr val="bg1"/>
                          </a:solidFill>
                          <a:latin typeface="+mn-lt"/>
                        </a:rPr>
                        <a:t>10.</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Detection of Pneumonia using Chest X-Ray Images and Convolutional Neural Network</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80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Convolutional Neural Network, Chest X-Ray, Machine Learning, Detection</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It gives HQ images even when using low quality input</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US" sz="1400" b="0" i="0" u="none" strike="noStrike" kern="100" dirty="0">
                          <a:solidFill>
                            <a:schemeClr val="bg1"/>
                          </a:solidFill>
                          <a:effectLst/>
                          <a:latin typeface="Avenir Next LT Pro" panose="020B0504020202020204" pitchFamily="34" charset="0"/>
                          <a:ea typeface="Times New Roman" panose="02020603050405020304" pitchFamily="18" charset="0"/>
                          <a:cs typeface="Times New Roman" panose="02020603050405020304" pitchFamily="18" charset="0"/>
                        </a:rPr>
                        <a:t>Potential overfitting, Data quality and variability</a:t>
                      </a:r>
                      <a:endParaRPr lang="en-US"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196565832"/>
                  </a:ext>
                </a:extLst>
              </a:tr>
              <a:tr h="796457">
                <a:tc>
                  <a:txBody>
                    <a:bodyPr/>
                    <a:lstStyle/>
                    <a:p>
                      <a:pPr algn="ctr">
                        <a:lnSpc>
                          <a:spcPct val="100000"/>
                        </a:lnSpc>
                      </a:pPr>
                      <a:r>
                        <a:rPr lang="en-IN" sz="1400" dirty="0">
                          <a:solidFill>
                            <a:schemeClr val="bg1"/>
                          </a:solidFill>
                          <a:latin typeface="+mn-lt"/>
                        </a:rPr>
                        <a:t>11.</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An Analysis of Image Segmentation Methods for Brain Tumour Detection </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800"/>
                        </a:spcAft>
                      </a:pPr>
                      <a:r>
                        <a:rPr lang="en-IN" sz="1400" kern="100">
                          <a:solidFill>
                            <a:schemeClr val="bg1"/>
                          </a:solidFill>
                          <a:effectLst/>
                          <a:latin typeface="+mn-lt"/>
                          <a:ea typeface="Times New Roman" panose="02020603050405020304" pitchFamily="18" charset="0"/>
                          <a:cs typeface="Times New Roman" panose="02020603050405020304" pitchFamily="18" charset="0"/>
                        </a:rPr>
                        <a:t>Image processing, MRI images, Brain Tumour, Image Segmentation </a:t>
                      </a:r>
                      <a:endParaRPr lang="en-IN" sz="1400" kern="1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Improved accuracy</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US" sz="1400" b="0" i="0" u="none" strike="noStrike" kern="100" dirty="0">
                          <a:solidFill>
                            <a:schemeClr val="bg1"/>
                          </a:solidFill>
                          <a:effectLst/>
                          <a:latin typeface="Avenir Next LT Pro" panose="020B0504020202020204" pitchFamily="34" charset="0"/>
                          <a:ea typeface="Times New Roman" panose="02020603050405020304" pitchFamily="18" charset="0"/>
                          <a:cs typeface="Times New Roman" panose="02020603050405020304" pitchFamily="18" charset="0"/>
                        </a:rPr>
                        <a:t>Less accuracy in tumour detection</a:t>
                      </a:r>
                      <a:endParaRPr lang="en-US"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128926466"/>
                  </a:ext>
                </a:extLst>
              </a:tr>
              <a:tr h="897659">
                <a:tc>
                  <a:txBody>
                    <a:bodyPr/>
                    <a:lstStyle/>
                    <a:p>
                      <a:pPr algn="ctr">
                        <a:lnSpc>
                          <a:spcPct val="100000"/>
                        </a:lnSpc>
                      </a:pPr>
                      <a:r>
                        <a:rPr lang="en-IN" sz="1400" dirty="0">
                          <a:solidFill>
                            <a:schemeClr val="bg1"/>
                          </a:solidFill>
                          <a:latin typeface="+mn-lt"/>
                        </a:rPr>
                        <a:t>12.</a:t>
                      </a:r>
                    </a:p>
                  </a:txBody>
                  <a:tcPr marL="0" marR="0" marT="0" marB="0" anchor="ctr"/>
                </a:tc>
                <a:tc>
                  <a:txBody>
                    <a:bodyPr/>
                    <a:lstStyle/>
                    <a:p>
                      <a:pPr marL="0" marR="0" algn="ctr">
                        <a:lnSpc>
                          <a:spcPct val="114000"/>
                        </a:lnSpc>
                        <a:spcBef>
                          <a:spcPts val="1100"/>
                        </a:spcBef>
                        <a:spcAft>
                          <a:spcPts val="0"/>
                        </a:spcAft>
                      </a:pPr>
                      <a:r>
                        <a:rPr lang="en-IN" sz="1400" b="1" kern="100" dirty="0">
                          <a:solidFill>
                            <a:schemeClr val="bg1"/>
                          </a:solidFill>
                          <a:effectLst/>
                          <a:latin typeface="+mn-lt"/>
                          <a:ea typeface="Times New Roman" panose="02020603050405020304" pitchFamily="18" charset="0"/>
                          <a:cs typeface="Times New Roman" panose="02020603050405020304" pitchFamily="18" charset="0"/>
                        </a:rPr>
                        <a:t>Disease prediction from various symptoms using machine learning</a:t>
                      </a:r>
                      <a:endParaRPr lang="en-IN" sz="14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a:solidFill>
                            <a:schemeClr val="bg1"/>
                          </a:solidFill>
                          <a:effectLst/>
                          <a:latin typeface="+mn-lt"/>
                          <a:ea typeface="Times New Roman" panose="02020603050405020304" pitchFamily="18" charset="0"/>
                          <a:cs typeface="Times New Roman" panose="02020603050405020304" pitchFamily="18" charset="0"/>
                        </a:rPr>
                        <a:t>Disease prediction using machine learning algorithms like KNN Naïve bayes</a:t>
                      </a:r>
                      <a:endParaRPr lang="en-IN" sz="1400" kern="1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4000"/>
                        </a:lnSpc>
                        <a:spcBef>
                          <a:spcPts val="1100"/>
                        </a:spcBef>
                        <a:spcAft>
                          <a:spcPts val="0"/>
                        </a:spcAft>
                      </a:pPr>
                      <a:r>
                        <a:rPr lang="en-IN" sz="1400" kern="100" dirty="0">
                          <a:solidFill>
                            <a:schemeClr val="bg1"/>
                          </a:solidFill>
                          <a:effectLst/>
                          <a:latin typeface="+mn-lt"/>
                          <a:ea typeface="Times New Roman" panose="02020603050405020304" pitchFamily="18" charset="0"/>
                          <a:cs typeface="Times New Roman" panose="02020603050405020304" pitchFamily="18" charset="0"/>
                        </a:rPr>
                        <a:t>Ensemble methods</a:t>
                      </a:r>
                      <a:endParaRPr lang="en-IN" sz="1400"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rtl="0" eaLnBrk="1" fontAlgn="ctr" latinLnBrk="0" hangingPunct="1">
                        <a:lnSpc>
                          <a:spcPct val="114000"/>
                        </a:lnSpc>
                        <a:spcBef>
                          <a:spcPts val="1100"/>
                        </a:spcBef>
                        <a:spcAft>
                          <a:spcPts val="0"/>
                        </a:spcAft>
                      </a:pPr>
                      <a:r>
                        <a:rPr lang="en-IN" sz="1400" b="0" i="0" u="none" strike="noStrike" kern="100" dirty="0">
                          <a:solidFill>
                            <a:schemeClr val="bg1"/>
                          </a:solidFill>
                          <a:effectLst/>
                          <a:latin typeface="Avenir Next LT Pro" panose="020B0504020202020204" pitchFamily="34" charset="0"/>
                          <a:ea typeface="Times New Roman" panose="02020603050405020304" pitchFamily="18" charset="0"/>
                          <a:cs typeface="Times New Roman" panose="02020603050405020304" pitchFamily="18" charset="0"/>
                        </a:rPr>
                        <a:t>Handling of multiclass classification.</a:t>
                      </a:r>
                      <a:endParaRPr lang="en-IN" sz="1800" b="0" i="0" u="none" strike="noStrike" dirty="0">
                        <a:solidFill>
                          <a:schemeClr val="bg1"/>
                        </a:solidFill>
                        <a:effectLst/>
                        <a:latin typeface="Arial" panose="020B0604020202020204" pitchFamily="34" charset="0"/>
                      </a:endParaRPr>
                    </a:p>
                  </a:txBody>
                  <a:tcPr marL="68580" marR="68580" marT="7620" marB="0" anchor="ctr"/>
                </a:tc>
                <a:extLst>
                  <a:ext uri="{0D108BD9-81ED-4DB2-BD59-A6C34878D82A}">
                    <a16:rowId xmlns:a16="http://schemas.microsoft.com/office/drawing/2014/main" val="1838070546"/>
                  </a:ext>
                </a:extLst>
              </a:tr>
            </a:tbl>
          </a:graphicData>
        </a:graphic>
      </p:graphicFrame>
      <p:sp>
        <p:nvSpPr>
          <p:cNvPr id="2" name="TextBox 1">
            <a:extLst>
              <a:ext uri="{FF2B5EF4-FFF2-40B4-BE49-F238E27FC236}">
                <a16:creationId xmlns:a16="http://schemas.microsoft.com/office/drawing/2014/main" id="{90E8812C-A154-E568-F6E1-AA9CD9E09785}"/>
              </a:ext>
            </a:extLst>
          </p:cNvPr>
          <p:cNvSpPr txBox="1"/>
          <p:nvPr/>
        </p:nvSpPr>
        <p:spPr>
          <a:xfrm>
            <a:off x="10323874" y="363793"/>
            <a:ext cx="971997" cy="369332"/>
          </a:xfrm>
          <a:prstGeom prst="rect">
            <a:avLst/>
          </a:prstGeom>
          <a:noFill/>
        </p:spPr>
        <p:txBody>
          <a:bodyPr wrap="none" rtlCol="0">
            <a:spAutoFit/>
          </a:bodyPr>
          <a:lstStyle/>
          <a:p>
            <a:r>
              <a:rPr lang="en-IN" b="1" dirty="0">
                <a:ln>
                  <a:solidFill>
                    <a:schemeClr val="bg1"/>
                  </a:solidFill>
                </a:ln>
                <a:solidFill>
                  <a:schemeClr val="bg1"/>
                </a:solidFill>
              </a:rPr>
              <a:t>PART 2</a:t>
            </a:r>
          </a:p>
        </p:txBody>
      </p:sp>
    </p:spTree>
    <p:extLst>
      <p:ext uri="{BB962C8B-B14F-4D97-AF65-F5344CB8AC3E}">
        <p14:creationId xmlns:p14="http://schemas.microsoft.com/office/powerpoint/2010/main" val="283809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
            <a:extLst>
              <a:ext uri="{FF2B5EF4-FFF2-40B4-BE49-F238E27FC236}">
                <a16:creationId xmlns:a16="http://schemas.microsoft.com/office/drawing/2014/main" id="{EDBB85EE-5E5D-E1AC-3867-56F9DAD2A831}"/>
              </a:ext>
            </a:extLst>
          </p:cNvPr>
          <p:cNvSpPr/>
          <p:nvPr/>
        </p:nvSpPr>
        <p:spPr>
          <a:xfrm>
            <a:off x="253699" y="1932764"/>
            <a:ext cx="499943" cy="499943"/>
          </a:xfrm>
          <a:prstGeom prst="roundRect">
            <a:avLst>
              <a:gd name="adj" fmla="val 80001"/>
            </a:avLst>
          </a:prstGeom>
          <a:solidFill>
            <a:srgbClr val="F3F3FF"/>
          </a:solidFill>
          <a:ln w="27742">
            <a:solidFill>
              <a:schemeClr val="bg1"/>
            </a:solidFill>
            <a:prstDash val="solid"/>
          </a:ln>
        </p:spPr>
      </p:sp>
      <p:sp>
        <p:nvSpPr>
          <p:cNvPr id="10" name="Text 3">
            <a:extLst>
              <a:ext uri="{FF2B5EF4-FFF2-40B4-BE49-F238E27FC236}">
                <a16:creationId xmlns:a16="http://schemas.microsoft.com/office/drawing/2014/main" id="{BCA0D9E3-02AF-0C1F-4D13-06D8C39487AC}"/>
              </a:ext>
            </a:extLst>
          </p:cNvPr>
          <p:cNvSpPr/>
          <p:nvPr/>
        </p:nvSpPr>
        <p:spPr>
          <a:xfrm>
            <a:off x="404552" y="1958252"/>
            <a:ext cx="198120" cy="416481"/>
          </a:xfrm>
          <a:prstGeom prst="rect">
            <a:avLst/>
          </a:prstGeom>
          <a:noFill/>
          <a:ln/>
        </p:spPr>
        <p:txBody>
          <a:bodyPr wrap="none" rtlCol="0" anchor="t"/>
          <a:lstStyle/>
          <a:p>
            <a:pPr marL="0" indent="0" algn="ctr">
              <a:lnSpc>
                <a:spcPts val="3281"/>
              </a:lnSpc>
              <a:buNone/>
            </a:pPr>
            <a:r>
              <a:rPr lang="en-US" sz="2624" b="1" dirty="0">
                <a:ea typeface="Nunito" pitchFamily="34" charset="-122"/>
                <a:cs typeface="Nunito" pitchFamily="34" charset="-120"/>
              </a:rPr>
              <a:t>1</a:t>
            </a:r>
            <a:endParaRPr lang="en-US" sz="2624" dirty="0"/>
          </a:p>
        </p:txBody>
      </p:sp>
      <p:sp>
        <p:nvSpPr>
          <p:cNvPr id="11" name="Text 4">
            <a:extLst>
              <a:ext uri="{FF2B5EF4-FFF2-40B4-BE49-F238E27FC236}">
                <a16:creationId xmlns:a16="http://schemas.microsoft.com/office/drawing/2014/main" id="{54796530-BA8E-B943-36C5-46E2FF4842B2}"/>
              </a:ext>
            </a:extLst>
          </p:cNvPr>
          <p:cNvSpPr/>
          <p:nvPr/>
        </p:nvSpPr>
        <p:spPr>
          <a:xfrm>
            <a:off x="975813" y="2009083"/>
            <a:ext cx="2621280" cy="347186"/>
          </a:xfrm>
          <a:prstGeom prst="rect">
            <a:avLst/>
          </a:prstGeom>
          <a:noFill/>
          <a:ln/>
        </p:spPr>
        <p:txBody>
          <a:bodyPr wrap="none" lIns="91440" tIns="45720" rIns="91440" bIns="45720" rtlCol="0" anchor="t"/>
          <a:lstStyle/>
          <a:p>
            <a:pPr marL="0" indent="0">
              <a:lnSpc>
                <a:spcPts val="2734"/>
              </a:lnSpc>
              <a:buNone/>
            </a:pPr>
            <a:r>
              <a:rPr lang="en-US" sz="2400" b="1" dirty="0">
                <a:solidFill>
                  <a:schemeClr val="bg1"/>
                </a:solidFill>
                <a:ea typeface="Nunito" pitchFamily="34" charset="-122"/>
                <a:cs typeface="Nunito" pitchFamily="34" charset="-120"/>
              </a:rPr>
              <a:t>Limited Accessibility</a:t>
            </a:r>
            <a:endParaRPr lang="en-US" sz="2400" dirty="0">
              <a:solidFill>
                <a:schemeClr val="bg1"/>
              </a:solidFill>
              <a:cs typeface="Calibri"/>
            </a:endParaRPr>
          </a:p>
        </p:txBody>
      </p:sp>
      <p:sp>
        <p:nvSpPr>
          <p:cNvPr id="12" name="Text 5">
            <a:extLst>
              <a:ext uri="{FF2B5EF4-FFF2-40B4-BE49-F238E27FC236}">
                <a16:creationId xmlns:a16="http://schemas.microsoft.com/office/drawing/2014/main" id="{991BC50D-A1BF-E27D-C751-48AF10B13ABD}"/>
              </a:ext>
            </a:extLst>
          </p:cNvPr>
          <p:cNvSpPr/>
          <p:nvPr/>
        </p:nvSpPr>
        <p:spPr>
          <a:xfrm>
            <a:off x="503864" y="2545984"/>
            <a:ext cx="3820001" cy="1353852"/>
          </a:xfrm>
          <a:prstGeom prst="rect">
            <a:avLst/>
          </a:prstGeom>
          <a:noFill/>
          <a:ln/>
        </p:spPr>
        <p:txBody>
          <a:bodyPr wrap="square" rtlCol="0" anchor="t"/>
          <a:lstStyle/>
          <a:p>
            <a:pPr marL="0" indent="0">
              <a:lnSpc>
                <a:spcPts val="2799"/>
              </a:lnSpc>
              <a:buNone/>
            </a:pPr>
            <a:r>
              <a:rPr lang="en-US" sz="1750" dirty="0">
                <a:solidFill>
                  <a:schemeClr val="bg1"/>
                </a:solidFill>
                <a:ea typeface="PT Sans" pitchFamily="34" charset="-122"/>
                <a:cs typeface="PT Sans" pitchFamily="34" charset="-120"/>
              </a:rPr>
              <a:t>Existing systems struggle with geographical barriers, resulting in limited access to medical services.</a:t>
            </a:r>
            <a:endParaRPr lang="en-US" sz="1750" dirty="0">
              <a:solidFill>
                <a:schemeClr val="bg1"/>
              </a:solidFill>
            </a:endParaRPr>
          </a:p>
        </p:txBody>
      </p:sp>
      <p:sp>
        <p:nvSpPr>
          <p:cNvPr id="14" name="Shape 6">
            <a:extLst>
              <a:ext uri="{FF2B5EF4-FFF2-40B4-BE49-F238E27FC236}">
                <a16:creationId xmlns:a16="http://schemas.microsoft.com/office/drawing/2014/main" id="{3F396411-62E3-2964-F724-7D9173F64D44}"/>
              </a:ext>
            </a:extLst>
          </p:cNvPr>
          <p:cNvSpPr/>
          <p:nvPr/>
        </p:nvSpPr>
        <p:spPr>
          <a:xfrm>
            <a:off x="8181329" y="1964899"/>
            <a:ext cx="499943" cy="499943"/>
          </a:xfrm>
          <a:prstGeom prst="roundRect">
            <a:avLst>
              <a:gd name="adj" fmla="val 80001"/>
            </a:avLst>
          </a:prstGeom>
          <a:solidFill>
            <a:srgbClr val="F3F3FF"/>
          </a:solidFill>
          <a:ln w="27742">
            <a:solidFill>
              <a:schemeClr val="bg1"/>
            </a:solidFill>
            <a:prstDash val="solid"/>
          </a:ln>
        </p:spPr>
      </p:sp>
      <p:sp>
        <p:nvSpPr>
          <p:cNvPr id="15" name="Text 7">
            <a:extLst>
              <a:ext uri="{FF2B5EF4-FFF2-40B4-BE49-F238E27FC236}">
                <a16:creationId xmlns:a16="http://schemas.microsoft.com/office/drawing/2014/main" id="{4320D528-92AE-3669-2C36-75D9248A5B49}"/>
              </a:ext>
            </a:extLst>
          </p:cNvPr>
          <p:cNvSpPr/>
          <p:nvPr/>
        </p:nvSpPr>
        <p:spPr>
          <a:xfrm>
            <a:off x="8332181" y="1990387"/>
            <a:ext cx="198120" cy="416481"/>
          </a:xfrm>
          <a:prstGeom prst="rect">
            <a:avLst/>
          </a:prstGeom>
          <a:noFill/>
          <a:ln/>
        </p:spPr>
        <p:txBody>
          <a:bodyPr wrap="none" rtlCol="0" anchor="t"/>
          <a:lstStyle/>
          <a:p>
            <a:pPr marL="0" indent="0" algn="ctr">
              <a:lnSpc>
                <a:spcPts val="3281"/>
              </a:lnSpc>
              <a:buNone/>
            </a:pPr>
            <a:r>
              <a:rPr lang="en-US" sz="2624" b="1" dirty="0">
                <a:ea typeface="Nunito" pitchFamily="34" charset="-122"/>
                <a:cs typeface="Nunito" pitchFamily="34" charset="-120"/>
              </a:rPr>
              <a:t>2</a:t>
            </a:r>
            <a:endParaRPr lang="en-US" sz="2624" dirty="0"/>
          </a:p>
        </p:txBody>
      </p:sp>
      <p:sp>
        <p:nvSpPr>
          <p:cNvPr id="16" name="Text 8">
            <a:extLst>
              <a:ext uri="{FF2B5EF4-FFF2-40B4-BE49-F238E27FC236}">
                <a16:creationId xmlns:a16="http://schemas.microsoft.com/office/drawing/2014/main" id="{CD62F8F7-27CF-C6BC-D1AF-1F8DC663BC24}"/>
              </a:ext>
            </a:extLst>
          </p:cNvPr>
          <p:cNvSpPr/>
          <p:nvPr/>
        </p:nvSpPr>
        <p:spPr>
          <a:xfrm>
            <a:off x="8903443" y="2041219"/>
            <a:ext cx="2392680" cy="347186"/>
          </a:xfrm>
          <a:prstGeom prst="rect">
            <a:avLst/>
          </a:prstGeom>
          <a:noFill/>
          <a:ln/>
        </p:spPr>
        <p:txBody>
          <a:bodyPr wrap="none" lIns="91440" tIns="45720" rIns="91440" bIns="45720" rtlCol="0" anchor="t"/>
          <a:lstStyle/>
          <a:p>
            <a:pPr marL="0" indent="0">
              <a:lnSpc>
                <a:spcPts val="2734"/>
              </a:lnSpc>
              <a:buNone/>
            </a:pPr>
            <a:r>
              <a:rPr lang="en-US" sz="2400" b="1" dirty="0">
                <a:solidFill>
                  <a:schemeClr val="bg1"/>
                </a:solidFill>
                <a:ea typeface="Nunito" pitchFamily="34" charset="-122"/>
                <a:cs typeface="Nunito" pitchFamily="34" charset="-120"/>
              </a:rPr>
              <a:t>Delayed Diagnosis</a:t>
            </a:r>
            <a:endParaRPr lang="en-US" sz="2400" dirty="0">
              <a:solidFill>
                <a:schemeClr val="bg1"/>
              </a:solidFill>
              <a:cs typeface="Calibri"/>
            </a:endParaRPr>
          </a:p>
        </p:txBody>
      </p:sp>
      <p:sp>
        <p:nvSpPr>
          <p:cNvPr id="17" name="Text 9">
            <a:extLst>
              <a:ext uri="{FF2B5EF4-FFF2-40B4-BE49-F238E27FC236}">
                <a16:creationId xmlns:a16="http://schemas.microsoft.com/office/drawing/2014/main" id="{17E75ABD-2B23-43B7-658D-2AD37DC33062}"/>
              </a:ext>
            </a:extLst>
          </p:cNvPr>
          <p:cNvSpPr/>
          <p:nvPr/>
        </p:nvSpPr>
        <p:spPr>
          <a:xfrm>
            <a:off x="8431492" y="2610126"/>
            <a:ext cx="3481109" cy="1066205"/>
          </a:xfrm>
          <a:prstGeom prst="rect">
            <a:avLst/>
          </a:prstGeom>
          <a:noFill/>
          <a:ln/>
        </p:spPr>
        <p:txBody>
          <a:bodyPr wrap="square" rtlCol="0" anchor="t"/>
          <a:lstStyle/>
          <a:p>
            <a:pPr marL="0" indent="0">
              <a:lnSpc>
                <a:spcPts val="2799"/>
              </a:lnSpc>
              <a:buNone/>
            </a:pPr>
            <a:r>
              <a:rPr lang="en-US" sz="1750" dirty="0">
                <a:solidFill>
                  <a:schemeClr val="bg1"/>
                </a:solidFill>
                <a:ea typeface="PT Sans" pitchFamily="34" charset="-122"/>
                <a:cs typeface="PT Sans" pitchFamily="34" charset="-120"/>
              </a:rPr>
              <a:t>Timely diagnosis is a challenge, leading to delays in providing accurate medical care to patients.</a:t>
            </a:r>
            <a:endParaRPr lang="en-US" sz="1750" dirty="0">
              <a:solidFill>
                <a:schemeClr val="bg1"/>
              </a:solidFill>
            </a:endParaRPr>
          </a:p>
        </p:txBody>
      </p:sp>
      <p:sp>
        <p:nvSpPr>
          <p:cNvPr id="18" name="Shape 10">
            <a:extLst>
              <a:ext uri="{FF2B5EF4-FFF2-40B4-BE49-F238E27FC236}">
                <a16:creationId xmlns:a16="http://schemas.microsoft.com/office/drawing/2014/main" id="{686F8EEB-27A0-C3FB-499E-F2059ED695B8}"/>
              </a:ext>
            </a:extLst>
          </p:cNvPr>
          <p:cNvSpPr/>
          <p:nvPr/>
        </p:nvSpPr>
        <p:spPr>
          <a:xfrm>
            <a:off x="3782035" y="4395958"/>
            <a:ext cx="499943" cy="499943"/>
          </a:xfrm>
          <a:prstGeom prst="roundRect">
            <a:avLst>
              <a:gd name="adj" fmla="val 80001"/>
            </a:avLst>
          </a:prstGeom>
          <a:solidFill>
            <a:srgbClr val="F3F3FF"/>
          </a:solidFill>
          <a:ln w="27742">
            <a:solidFill>
              <a:schemeClr val="bg1"/>
            </a:solidFill>
            <a:prstDash val="solid"/>
          </a:ln>
        </p:spPr>
      </p:sp>
      <p:sp>
        <p:nvSpPr>
          <p:cNvPr id="19" name="Text 11">
            <a:extLst>
              <a:ext uri="{FF2B5EF4-FFF2-40B4-BE49-F238E27FC236}">
                <a16:creationId xmlns:a16="http://schemas.microsoft.com/office/drawing/2014/main" id="{BDBD8309-6E39-9491-D059-5857A7DC8120}"/>
              </a:ext>
            </a:extLst>
          </p:cNvPr>
          <p:cNvSpPr/>
          <p:nvPr/>
        </p:nvSpPr>
        <p:spPr>
          <a:xfrm>
            <a:off x="3932888" y="4421446"/>
            <a:ext cx="198120" cy="416481"/>
          </a:xfrm>
          <a:prstGeom prst="rect">
            <a:avLst/>
          </a:prstGeom>
          <a:noFill/>
          <a:ln/>
        </p:spPr>
        <p:txBody>
          <a:bodyPr wrap="none" rtlCol="0" anchor="t"/>
          <a:lstStyle/>
          <a:p>
            <a:pPr marL="0" indent="0" algn="ctr">
              <a:lnSpc>
                <a:spcPts val="3281"/>
              </a:lnSpc>
              <a:buNone/>
            </a:pPr>
            <a:r>
              <a:rPr lang="en-US" sz="2624" b="1" dirty="0">
                <a:ea typeface="Nunito" pitchFamily="34" charset="-122"/>
                <a:cs typeface="Nunito" pitchFamily="34" charset="-120"/>
              </a:rPr>
              <a:t>3</a:t>
            </a:r>
            <a:endParaRPr lang="en-US" sz="2624" dirty="0"/>
          </a:p>
        </p:txBody>
      </p:sp>
      <p:sp>
        <p:nvSpPr>
          <p:cNvPr id="20" name="Text 12">
            <a:extLst>
              <a:ext uri="{FF2B5EF4-FFF2-40B4-BE49-F238E27FC236}">
                <a16:creationId xmlns:a16="http://schemas.microsoft.com/office/drawing/2014/main" id="{1C8BCFEE-63AD-8945-17B3-F560360C473B}"/>
              </a:ext>
            </a:extLst>
          </p:cNvPr>
          <p:cNvSpPr/>
          <p:nvPr/>
        </p:nvSpPr>
        <p:spPr>
          <a:xfrm>
            <a:off x="4504149" y="4449187"/>
            <a:ext cx="3871190" cy="539609"/>
          </a:xfrm>
          <a:prstGeom prst="rect">
            <a:avLst/>
          </a:prstGeom>
          <a:noFill/>
          <a:ln/>
        </p:spPr>
        <p:txBody>
          <a:bodyPr wrap="none" lIns="91440" tIns="45720" rIns="91440" bIns="45720" rtlCol="0" anchor="t"/>
          <a:lstStyle/>
          <a:p>
            <a:pPr>
              <a:lnSpc>
                <a:spcPts val="2734"/>
              </a:lnSpc>
            </a:pPr>
            <a:r>
              <a:rPr lang="en-US" sz="2400" b="1">
                <a:solidFill>
                  <a:srgbClr val="FFFFFF"/>
                </a:solidFill>
                <a:ea typeface="+mn-lt"/>
                <a:cs typeface="+mn-lt"/>
              </a:rPr>
              <a:t>Inadequate Health Guidance</a:t>
            </a:r>
            <a:endParaRPr lang="en-US"/>
          </a:p>
        </p:txBody>
      </p:sp>
      <p:sp>
        <p:nvSpPr>
          <p:cNvPr id="21" name="Text 13">
            <a:extLst>
              <a:ext uri="{FF2B5EF4-FFF2-40B4-BE49-F238E27FC236}">
                <a16:creationId xmlns:a16="http://schemas.microsoft.com/office/drawing/2014/main" id="{4DFAF569-D629-075D-2C14-F2D01E73C4AA}"/>
              </a:ext>
            </a:extLst>
          </p:cNvPr>
          <p:cNvSpPr/>
          <p:nvPr/>
        </p:nvSpPr>
        <p:spPr>
          <a:xfrm>
            <a:off x="4504150" y="4982190"/>
            <a:ext cx="3846119" cy="654978"/>
          </a:xfrm>
          <a:prstGeom prst="rect">
            <a:avLst/>
          </a:prstGeom>
          <a:noFill/>
          <a:ln/>
        </p:spPr>
        <p:txBody>
          <a:bodyPr wrap="none" lIns="91440" tIns="45720" rIns="91440" bIns="45720" rtlCol="0" anchor="t"/>
          <a:lstStyle/>
          <a:p>
            <a:r>
              <a:rPr lang="en-US" sz="1750">
                <a:solidFill>
                  <a:schemeClr val="bg1"/>
                </a:solidFill>
                <a:ea typeface="+mn-lt"/>
                <a:cs typeface="+mn-lt"/>
              </a:rPr>
              <a:t>Patients struggle to find reliable, </a:t>
            </a:r>
            <a:endParaRPr lang="en-US">
              <a:solidFill>
                <a:schemeClr val="bg1"/>
              </a:solidFill>
              <a:ea typeface="+mn-lt"/>
              <a:cs typeface="+mn-lt"/>
            </a:endParaRPr>
          </a:p>
          <a:p>
            <a:r>
              <a:rPr lang="en-US" sz="1750">
                <a:solidFill>
                  <a:schemeClr val="bg1"/>
                </a:solidFill>
                <a:ea typeface="+mn-lt"/>
                <a:cs typeface="+mn-lt"/>
              </a:rPr>
              <a:t>understandable health information.</a:t>
            </a:r>
            <a:endParaRPr lang="en-US">
              <a:solidFill>
                <a:schemeClr val="bg1"/>
              </a:solidFill>
            </a:endParaRPr>
          </a:p>
        </p:txBody>
      </p:sp>
      <p:cxnSp>
        <p:nvCxnSpPr>
          <p:cNvPr id="22" name="Connector: Elbow 21">
            <a:extLst>
              <a:ext uri="{FF2B5EF4-FFF2-40B4-BE49-F238E27FC236}">
                <a16:creationId xmlns:a16="http://schemas.microsoft.com/office/drawing/2014/main" id="{4B2A69D6-3C3B-6C8D-06EB-199BA7E8B27A}"/>
              </a:ext>
            </a:extLst>
          </p:cNvPr>
          <p:cNvCxnSpPr/>
          <p:nvPr/>
        </p:nvCxnSpPr>
        <p:spPr>
          <a:xfrm>
            <a:off x="6318272" y="1915813"/>
            <a:ext cx="1703606" cy="896186"/>
          </a:xfrm>
          <a:prstGeom prst="bentConnector3">
            <a:avLst>
              <a:gd name="adj1" fmla="val 41697"/>
            </a:avLst>
          </a:prstGeom>
          <a:ln w="28575">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8D6AFA26-FE63-EBF7-E8CB-56D9EC2D7766}"/>
              </a:ext>
            </a:extLst>
          </p:cNvPr>
          <p:cNvCxnSpPr>
            <a:cxnSpLocks/>
          </p:cNvCxnSpPr>
          <p:nvPr/>
        </p:nvCxnSpPr>
        <p:spPr>
          <a:xfrm flipH="1">
            <a:off x="3915958" y="1920725"/>
            <a:ext cx="2518195" cy="887987"/>
          </a:xfrm>
          <a:prstGeom prst="bentConnector3">
            <a:avLst/>
          </a:prstGeom>
          <a:ln w="28575">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FB895EFA-C013-66AD-E534-A76A68329B5E}"/>
              </a:ext>
            </a:extLst>
          </p:cNvPr>
          <p:cNvCxnSpPr/>
          <p:nvPr/>
        </p:nvCxnSpPr>
        <p:spPr>
          <a:xfrm>
            <a:off x="6043777" y="1672008"/>
            <a:ext cx="25400" cy="2745365"/>
          </a:xfrm>
          <a:prstGeom prst="straightConnector1">
            <a:avLst/>
          </a:prstGeom>
          <a:ln w="28575">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 name="Title 2">
            <a:extLst>
              <a:ext uri="{FF2B5EF4-FFF2-40B4-BE49-F238E27FC236}">
                <a16:creationId xmlns:a16="http://schemas.microsoft.com/office/drawing/2014/main" id="{F88B185D-EFE4-B905-1A45-DFEDF3709AA5}"/>
              </a:ext>
            </a:extLst>
          </p:cNvPr>
          <p:cNvSpPr>
            <a:spLocks noGrp="1"/>
          </p:cNvSpPr>
          <p:nvPr>
            <p:ph type="title"/>
          </p:nvPr>
        </p:nvSpPr>
        <p:spPr>
          <a:xfrm>
            <a:off x="403123" y="868680"/>
            <a:ext cx="11897032" cy="732159"/>
          </a:xfrm>
        </p:spPr>
        <p:txBody>
          <a:bodyPr/>
          <a:lstStyle/>
          <a:p>
            <a:r>
              <a:rPr lang="en-US" sz="4000" dirty="0"/>
              <a:t>Disadvantages of existing system</a:t>
            </a:r>
          </a:p>
        </p:txBody>
      </p:sp>
    </p:spTree>
    <p:extLst>
      <p:ext uri="{BB962C8B-B14F-4D97-AF65-F5344CB8AC3E}">
        <p14:creationId xmlns:p14="http://schemas.microsoft.com/office/powerpoint/2010/main" val="2256576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E07F85E9-FB0F-EAD3-631D-B532D7EB6B69}"/>
              </a:ext>
            </a:extLst>
          </p:cNvPr>
          <p:cNvSpPr>
            <a:spLocks noGrp="1"/>
          </p:cNvSpPr>
          <p:nvPr>
            <p:ph type="title"/>
          </p:nvPr>
        </p:nvSpPr>
        <p:spPr>
          <a:xfrm>
            <a:off x="766914" y="291618"/>
            <a:ext cx="8867144" cy="1082557"/>
          </a:xfrm>
        </p:spPr>
        <p:txBody>
          <a:bodyPr/>
          <a:lstStyle/>
          <a:p>
            <a:r>
              <a:rPr lang="en-US" dirty="0"/>
              <a:t>Proposed Plan</a:t>
            </a:r>
          </a:p>
        </p:txBody>
      </p:sp>
      <p:sp>
        <p:nvSpPr>
          <p:cNvPr id="31" name="Shape 2">
            <a:extLst>
              <a:ext uri="{FF2B5EF4-FFF2-40B4-BE49-F238E27FC236}">
                <a16:creationId xmlns:a16="http://schemas.microsoft.com/office/drawing/2014/main" id="{3332C07E-CBAD-8574-047D-9643B7CFDB16}"/>
              </a:ext>
            </a:extLst>
          </p:cNvPr>
          <p:cNvSpPr/>
          <p:nvPr/>
        </p:nvSpPr>
        <p:spPr>
          <a:xfrm>
            <a:off x="4125127" y="2418205"/>
            <a:ext cx="3501183" cy="1801157"/>
          </a:xfrm>
          <a:prstGeom prst="roundRect">
            <a:avLst>
              <a:gd name="adj" fmla="val 19544"/>
            </a:avLst>
          </a:prstGeom>
          <a:solidFill>
            <a:srgbClr val="00002E">
              <a:alpha val="0"/>
            </a:srgbClr>
          </a:solidFill>
          <a:ln w="27742">
            <a:solidFill>
              <a:schemeClr val="bg1"/>
            </a:solidFill>
            <a:prstDash val="solid"/>
          </a:ln>
        </p:spPr>
        <p:txBody>
          <a:bodyPr anchor="ctr"/>
          <a:lstStyle/>
          <a:p>
            <a:pPr algn="ctr"/>
            <a:r>
              <a:rPr lang="en-IN" dirty="0">
                <a:ln>
                  <a:solidFill>
                    <a:schemeClr val="bg1"/>
                  </a:solidFill>
                </a:ln>
                <a:solidFill>
                  <a:schemeClr val="bg1"/>
                </a:solidFill>
              </a:rPr>
              <a:t>Word embeddings, Vector databases, Open AI</a:t>
            </a:r>
          </a:p>
        </p:txBody>
      </p:sp>
      <p:sp>
        <p:nvSpPr>
          <p:cNvPr id="32" name="Text 3">
            <a:extLst>
              <a:ext uri="{FF2B5EF4-FFF2-40B4-BE49-F238E27FC236}">
                <a16:creationId xmlns:a16="http://schemas.microsoft.com/office/drawing/2014/main" id="{4DC52456-1200-D160-0014-E77B916F4E3F}"/>
              </a:ext>
            </a:extLst>
          </p:cNvPr>
          <p:cNvSpPr/>
          <p:nvPr/>
        </p:nvSpPr>
        <p:spPr>
          <a:xfrm>
            <a:off x="4342673" y="2577875"/>
            <a:ext cx="3024567" cy="350245"/>
          </a:xfrm>
          <a:prstGeom prst="rect">
            <a:avLst/>
          </a:prstGeom>
          <a:noFill/>
          <a:ln/>
        </p:spPr>
        <p:txBody>
          <a:bodyPr wrap="none" lIns="91440" tIns="45720" rIns="91440" bIns="45720" rtlCol="0" anchor="ctr"/>
          <a:lstStyle/>
          <a:p>
            <a:pPr algn="ctr">
              <a:lnSpc>
                <a:spcPts val="2734"/>
              </a:lnSpc>
            </a:pPr>
            <a:r>
              <a:rPr lang="en-US" sz="2150" b="1" dirty="0">
                <a:ln>
                  <a:solidFill>
                    <a:schemeClr val="bg1"/>
                  </a:solidFill>
                </a:ln>
                <a:solidFill>
                  <a:schemeClr val="bg1"/>
                </a:solidFill>
                <a:latin typeface="Nunito"/>
                <a:ea typeface="Nunito" pitchFamily="34" charset="-122"/>
                <a:cs typeface="Nunito" pitchFamily="34" charset="-120"/>
              </a:rPr>
              <a:t>AI integration</a:t>
            </a:r>
            <a:endParaRPr lang="en-US" sz="2150" dirty="0">
              <a:ln>
                <a:solidFill>
                  <a:schemeClr val="bg1"/>
                </a:solidFill>
              </a:ln>
              <a:solidFill>
                <a:schemeClr val="bg1"/>
              </a:solidFill>
              <a:latin typeface="Nunito"/>
              <a:ea typeface="Calibri"/>
              <a:cs typeface="Calibri"/>
            </a:endParaRPr>
          </a:p>
        </p:txBody>
      </p:sp>
      <p:sp>
        <p:nvSpPr>
          <p:cNvPr id="33" name="Shape 5">
            <a:extLst>
              <a:ext uri="{FF2B5EF4-FFF2-40B4-BE49-F238E27FC236}">
                <a16:creationId xmlns:a16="http://schemas.microsoft.com/office/drawing/2014/main" id="{5705EAC0-93D6-ACC0-5D5A-4C73EAE6D9F1}"/>
              </a:ext>
            </a:extLst>
          </p:cNvPr>
          <p:cNvSpPr/>
          <p:nvPr/>
        </p:nvSpPr>
        <p:spPr>
          <a:xfrm>
            <a:off x="7937342" y="2413595"/>
            <a:ext cx="3689663" cy="1805767"/>
          </a:xfrm>
          <a:prstGeom prst="roundRect">
            <a:avLst>
              <a:gd name="adj" fmla="val 19544"/>
            </a:avLst>
          </a:prstGeom>
          <a:solidFill>
            <a:srgbClr val="FFF3FF">
              <a:alpha val="0"/>
            </a:srgbClr>
          </a:solidFill>
          <a:ln w="27742">
            <a:solidFill>
              <a:schemeClr val="bg1"/>
            </a:solidFill>
            <a:prstDash val="solid"/>
          </a:ln>
        </p:spPr>
      </p:sp>
      <p:sp>
        <p:nvSpPr>
          <p:cNvPr id="34" name="Text 6">
            <a:extLst>
              <a:ext uri="{FF2B5EF4-FFF2-40B4-BE49-F238E27FC236}">
                <a16:creationId xmlns:a16="http://schemas.microsoft.com/office/drawing/2014/main" id="{19218F80-5303-B5DA-C43A-388A766B22B7}"/>
              </a:ext>
            </a:extLst>
          </p:cNvPr>
          <p:cNvSpPr/>
          <p:nvPr/>
        </p:nvSpPr>
        <p:spPr>
          <a:xfrm>
            <a:off x="8030828" y="2628337"/>
            <a:ext cx="3501183" cy="557691"/>
          </a:xfrm>
          <a:prstGeom prst="rect">
            <a:avLst/>
          </a:prstGeom>
          <a:noFill/>
          <a:ln/>
        </p:spPr>
        <p:txBody>
          <a:bodyPr wrap="none" lIns="91440" tIns="45720" rIns="91440" bIns="45720" rtlCol="0" anchor="ctr"/>
          <a:lstStyle/>
          <a:p>
            <a:pPr algn="ctr">
              <a:lnSpc>
                <a:spcPts val="2734"/>
              </a:lnSpc>
            </a:pPr>
            <a:r>
              <a:rPr lang="en-US" sz="2150" b="1" dirty="0">
                <a:ln>
                  <a:solidFill>
                    <a:schemeClr val="bg1"/>
                  </a:solidFill>
                </a:ln>
                <a:solidFill>
                  <a:schemeClr val="bg1"/>
                </a:solidFill>
                <a:latin typeface="Nunito"/>
                <a:ea typeface="Calibri"/>
                <a:cs typeface="Calibri"/>
              </a:rPr>
              <a:t>Machine</a:t>
            </a:r>
            <a:r>
              <a:rPr lang="en-US" sz="2150" b="1" dirty="0">
                <a:ln>
                  <a:solidFill>
                    <a:schemeClr val="bg1"/>
                  </a:solidFill>
                </a:ln>
                <a:solidFill>
                  <a:schemeClr val="bg1"/>
                </a:solidFill>
                <a:latin typeface="Nunito"/>
                <a:ea typeface="+mn-lt"/>
                <a:cs typeface="+mn-lt"/>
              </a:rPr>
              <a:t> Learning </a:t>
            </a:r>
          </a:p>
          <a:p>
            <a:pPr marL="0" indent="0">
              <a:lnSpc>
                <a:spcPts val="2734"/>
              </a:lnSpc>
              <a:buNone/>
            </a:pPr>
            <a:endParaRPr lang="en-US" sz="2150" b="1" dirty="0">
              <a:ln>
                <a:solidFill>
                  <a:schemeClr val="bg1"/>
                </a:solidFill>
              </a:ln>
              <a:solidFill>
                <a:schemeClr val="bg1"/>
              </a:solidFill>
              <a:latin typeface="Nunito"/>
            </a:endParaRPr>
          </a:p>
        </p:txBody>
      </p:sp>
      <p:sp>
        <p:nvSpPr>
          <p:cNvPr id="35" name="Shape 8">
            <a:extLst>
              <a:ext uri="{FF2B5EF4-FFF2-40B4-BE49-F238E27FC236}">
                <a16:creationId xmlns:a16="http://schemas.microsoft.com/office/drawing/2014/main" id="{785B4C14-546D-5C87-F23C-6006DE05503F}"/>
              </a:ext>
            </a:extLst>
          </p:cNvPr>
          <p:cNvSpPr/>
          <p:nvPr/>
        </p:nvSpPr>
        <p:spPr>
          <a:xfrm>
            <a:off x="4125128" y="4458824"/>
            <a:ext cx="7501878" cy="1452992"/>
          </a:xfrm>
          <a:prstGeom prst="roundRect">
            <a:avLst>
              <a:gd name="adj" fmla="val 29945"/>
            </a:avLst>
          </a:prstGeom>
          <a:solidFill>
            <a:srgbClr val="00002E">
              <a:alpha val="0"/>
            </a:srgbClr>
          </a:solidFill>
          <a:ln w="27742">
            <a:solidFill>
              <a:schemeClr val="bg1"/>
            </a:solidFill>
            <a:prstDash val="solid"/>
          </a:ln>
        </p:spPr>
      </p:sp>
      <p:sp>
        <p:nvSpPr>
          <p:cNvPr id="36" name="Text 9">
            <a:extLst>
              <a:ext uri="{FF2B5EF4-FFF2-40B4-BE49-F238E27FC236}">
                <a16:creationId xmlns:a16="http://schemas.microsoft.com/office/drawing/2014/main" id="{32AD2ECE-3C87-2E9B-732E-A10AED69F80F}"/>
              </a:ext>
            </a:extLst>
          </p:cNvPr>
          <p:cNvSpPr/>
          <p:nvPr/>
        </p:nvSpPr>
        <p:spPr>
          <a:xfrm>
            <a:off x="4176694" y="4598362"/>
            <a:ext cx="7338800" cy="740921"/>
          </a:xfrm>
          <a:prstGeom prst="rect">
            <a:avLst/>
          </a:prstGeom>
          <a:noFill/>
          <a:ln/>
        </p:spPr>
        <p:txBody>
          <a:bodyPr wrap="none" lIns="91440" tIns="45720" rIns="91440" bIns="45720" rtlCol="0" anchor="b"/>
          <a:lstStyle/>
          <a:p>
            <a:pPr algn="ctr"/>
            <a:r>
              <a:rPr lang="en-US" sz="2150" b="1">
                <a:ln>
                  <a:solidFill>
                    <a:schemeClr val="bg1"/>
                  </a:solidFill>
                </a:ln>
                <a:solidFill>
                  <a:schemeClr val="bg1"/>
                </a:solidFill>
                <a:latin typeface="Nunito"/>
                <a:ea typeface="+mn-lt"/>
                <a:cs typeface="+mn-lt"/>
              </a:rPr>
              <a:t>Robust</a:t>
            </a:r>
            <a:r>
              <a:rPr lang="en-US" sz="2150" b="1" dirty="0">
                <a:ln>
                  <a:solidFill>
                    <a:schemeClr val="bg1"/>
                  </a:solidFill>
                </a:ln>
                <a:solidFill>
                  <a:schemeClr val="bg1"/>
                </a:solidFill>
                <a:latin typeface="Nunito"/>
                <a:ea typeface="+mn-lt"/>
                <a:cs typeface="+mn-lt"/>
              </a:rPr>
              <a:t> Communication</a:t>
            </a:r>
          </a:p>
          <a:p>
            <a:pPr algn="ctr">
              <a:lnSpc>
                <a:spcPts val="2734"/>
              </a:lnSpc>
            </a:pPr>
            <a:endParaRPr lang="en-US" sz="2150" b="1" dirty="0">
              <a:ln>
                <a:solidFill>
                  <a:schemeClr val="bg1"/>
                </a:solidFill>
              </a:ln>
              <a:solidFill>
                <a:schemeClr val="bg1"/>
              </a:solidFill>
              <a:latin typeface="Nunito"/>
              <a:ea typeface="Calibri"/>
              <a:cs typeface="Calibri"/>
            </a:endParaRPr>
          </a:p>
        </p:txBody>
      </p:sp>
      <p:sp>
        <p:nvSpPr>
          <p:cNvPr id="37" name="TextBox 36">
            <a:extLst>
              <a:ext uri="{FF2B5EF4-FFF2-40B4-BE49-F238E27FC236}">
                <a16:creationId xmlns:a16="http://schemas.microsoft.com/office/drawing/2014/main" id="{8416ED0F-2D7E-AD4C-0988-A0C0C9698B41}"/>
              </a:ext>
            </a:extLst>
          </p:cNvPr>
          <p:cNvSpPr txBox="1"/>
          <p:nvPr/>
        </p:nvSpPr>
        <p:spPr>
          <a:xfrm>
            <a:off x="4153103" y="1936237"/>
            <a:ext cx="5265966" cy="369332"/>
          </a:xfrm>
          <a:prstGeom prst="rect">
            <a:avLst/>
          </a:prstGeom>
          <a:noFill/>
        </p:spPr>
        <p:txBody>
          <a:bodyPr wrap="square" rtlCol="0">
            <a:spAutoFit/>
          </a:bodyPr>
          <a:lstStyle/>
          <a:p>
            <a:pPr marL="0" indent="0">
              <a:buNone/>
            </a:pPr>
            <a:r>
              <a:rPr lang="en-US">
                <a:ln>
                  <a:solidFill>
                    <a:schemeClr val="bg1"/>
                  </a:solidFill>
                </a:ln>
                <a:solidFill>
                  <a:schemeClr val="bg1"/>
                </a:solidFill>
                <a:latin typeface="Nunito"/>
                <a:ea typeface="Nunito" pitchFamily="34" charset="-122"/>
                <a:cs typeface="Nunito" pitchFamily="34" charset="-120"/>
              </a:rPr>
              <a:t>Demand for Innovative Healthcare Solutions</a:t>
            </a:r>
            <a:endParaRPr lang="en-US">
              <a:ln>
                <a:solidFill>
                  <a:schemeClr val="bg1"/>
                </a:solidFill>
              </a:ln>
              <a:solidFill>
                <a:schemeClr val="bg1"/>
              </a:solidFill>
              <a:latin typeface="Nunito"/>
              <a:ea typeface="Calibri"/>
              <a:cs typeface="Calibri"/>
            </a:endParaRPr>
          </a:p>
        </p:txBody>
      </p:sp>
      <p:sp>
        <p:nvSpPr>
          <p:cNvPr id="38" name="TextBox 37">
            <a:extLst>
              <a:ext uri="{FF2B5EF4-FFF2-40B4-BE49-F238E27FC236}">
                <a16:creationId xmlns:a16="http://schemas.microsoft.com/office/drawing/2014/main" id="{A926EEB6-79BC-6A8A-51BF-1052E12CBA0D}"/>
              </a:ext>
            </a:extLst>
          </p:cNvPr>
          <p:cNvSpPr txBox="1"/>
          <p:nvPr/>
        </p:nvSpPr>
        <p:spPr>
          <a:xfrm>
            <a:off x="8398636" y="3010969"/>
            <a:ext cx="2581877" cy="646331"/>
          </a:xfrm>
          <a:prstGeom prst="rect">
            <a:avLst/>
          </a:prstGeom>
          <a:noFill/>
        </p:spPr>
        <p:txBody>
          <a:bodyPr wrap="square" rtlCol="0">
            <a:spAutoFit/>
          </a:bodyPr>
          <a:lstStyle/>
          <a:p>
            <a:pPr algn="ctr"/>
            <a:r>
              <a:rPr lang="en-IN" dirty="0">
                <a:ln>
                  <a:solidFill>
                    <a:schemeClr val="bg1"/>
                  </a:solidFill>
                </a:ln>
                <a:solidFill>
                  <a:schemeClr val="bg1"/>
                </a:solidFill>
              </a:rPr>
              <a:t>DT, RF, NB, PAC, NLP, Computer Vision</a:t>
            </a:r>
          </a:p>
        </p:txBody>
      </p:sp>
      <p:sp>
        <p:nvSpPr>
          <p:cNvPr id="39" name="TextBox 38">
            <a:extLst>
              <a:ext uri="{FF2B5EF4-FFF2-40B4-BE49-F238E27FC236}">
                <a16:creationId xmlns:a16="http://schemas.microsoft.com/office/drawing/2014/main" id="{9AFD8135-392A-529E-1834-2199159700A2}"/>
              </a:ext>
            </a:extLst>
          </p:cNvPr>
          <p:cNvSpPr txBox="1"/>
          <p:nvPr/>
        </p:nvSpPr>
        <p:spPr>
          <a:xfrm>
            <a:off x="5024285" y="5081375"/>
            <a:ext cx="6341806" cy="369332"/>
          </a:xfrm>
          <a:prstGeom prst="rect">
            <a:avLst/>
          </a:prstGeom>
          <a:noFill/>
        </p:spPr>
        <p:txBody>
          <a:bodyPr wrap="square" rtlCol="0">
            <a:spAutoFit/>
          </a:bodyPr>
          <a:lstStyle/>
          <a:p>
            <a:r>
              <a:rPr lang="en-IN" dirty="0">
                <a:ln>
                  <a:solidFill>
                    <a:schemeClr val="bg1"/>
                  </a:solidFill>
                </a:ln>
                <a:solidFill>
                  <a:schemeClr val="bg1"/>
                </a:solidFill>
              </a:rPr>
              <a:t>Appointment  Booking System, Web Chat Services</a:t>
            </a:r>
          </a:p>
        </p:txBody>
      </p:sp>
      <p:pic>
        <p:nvPicPr>
          <p:cNvPr id="42" name="Picture 41">
            <a:extLst>
              <a:ext uri="{FF2B5EF4-FFF2-40B4-BE49-F238E27FC236}">
                <a16:creationId xmlns:a16="http://schemas.microsoft.com/office/drawing/2014/main" id="{E6990FED-DDA0-816A-BF18-0379C254220C}"/>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400000"/>
                    </a14:imgEffect>
                    <a14:imgEffect>
                      <a14:brightnessContrast contrast="-40000"/>
                    </a14:imgEffect>
                  </a14:imgLayer>
                </a14:imgProps>
              </a:ext>
            </a:extLst>
          </a:blip>
          <a:stretch>
            <a:fillRect/>
          </a:stretch>
        </p:blipFill>
        <p:spPr>
          <a:xfrm>
            <a:off x="158568" y="1936237"/>
            <a:ext cx="4343988" cy="4343988"/>
          </a:xfrm>
          <a:prstGeom prst="rect">
            <a:avLst/>
          </a:prstGeom>
        </p:spPr>
      </p:pic>
    </p:spTree>
    <p:extLst>
      <p:ext uri="{BB962C8B-B14F-4D97-AF65-F5344CB8AC3E}">
        <p14:creationId xmlns:p14="http://schemas.microsoft.com/office/powerpoint/2010/main" val="837830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2B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399483" y="396732"/>
            <a:ext cx="5266944" cy="1009282"/>
          </a:xfrm>
        </p:spPr>
        <p:txBody>
          <a:bodyPr/>
          <a:lstStyle/>
          <a:p>
            <a:r>
              <a:rPr lang="en-US" dirty="0">
                <a:cs typeface="Posterama"/>
              </a:rPr>
              <a:t>Features</a:t>
            </a:r>
            <a:endParaRPr lang="en-US" dirty="0"/>
          </a:p>
        </p:txBody>
      </p:sp>
      <p:sp>
        <p:nvSpPr>
          <p:cNvPr id="5" name="Text Placeholder 4">
            <a:extLst>
              <a:ext uri="{FF2B5EF4-FFF2-40B4-BE49-F238E27FC236}">
                <a16:creationId xmlns:a16="http://schemas.microsoft.com/office/drawing/2014/main" id="{5493774E-E95C-8E1B-E902-00D6BA5BADD1}"/>
              </a:ext>
            </a:extLst>
          </p:cNvPr>
          <p:cNvSpPr>
            <a:spLocks noGrp="1"/>
          </p:cNvSpPr>
          <p:nvPr>
            <p:ph type="body" sz="quarter" idx="12"/>
          </p:nvPr>
        </p:nvSpPr>
        <p:spPr>
          <a:xfrm>
            <a:off x="4173876" y="3950108"/>
            <a:ext cx="4038536" cy="910199"/>
          </a:xfrm>
        </p:spPr>
        <p:txBody>
          <a:bodyPr/>
          <a:lstStyle/>
          <a:p>
            <a:r>
              <a:rPr lang="en-US" dirty="0"/>
              <a:t>Health Description based Disease Predictor</a:t>
            </a:r>
          </a:p>
          <a:p>
            <a:endParaRPr lang="en-US" dirty="0"/>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4177022" y="4906300"/>
            <a:ext cx="3570297" cy="1275276"/>
          </a:xfrm>
        </p:spPr>
        <p:txBody>
          <a:bodyPr/>
          <a:lstStyle/>
          <a:p>
            <a:r>
              <a:rPr lang="en-US" dirty="0"/>
              <a:t>Enhances the predictive power by combining the strengths of NB and PAC, resulting in a more robust and accurate disease prediction model.</a:t>
            </a:r>
          </a:p>
        </p:txBody>
      </p:sp>
      <p:sp>
        <p:nvSpPr>
          <p:cNvPr id="7" name="Text Placeholder 6">
            <a:extLst>
              <a:ext uri="{FF2B5EF4-FFF2-40B4-BE49-F238E27FC236}">
                <a16:creationId xmlns:a16="http://schemas.microsoft.com/office/drawing/2014/main" id="{28B4D696-0A43-F6A2-A17F-8F230516A6F4}"/>
              </a:ext>
            </a:extLst>
          </p:cNvPr>
          <p:cNvSpPr>
            <a:spLocks noGrp="1"/>
          </p:cNvSpPr>
          <p:nvPr>
            <p:ph type="body" sz="quarter" idx="14"/>
          </p:nvPr>
        </p:nvSpPr>
        <p:spPr>
          <a:xfrm>
            <a:off x="8229202" y="4001755"/>
            <a:ext cx="3622235" cy="875003"/>
          </a:xfrm>
        </p:spPr>
        <p:txBody>
          <a:bodyPr/>
          <a:lstStyle/>
          <a:p>
            <a:r>
              <a:rPr lang="en-US" dirty="0"/>
              <a:t>Symptoms based Disease Predictor</a:t>
            </a:r>
          </a:p>
        </p:txBody>
      </p:sp>
      <p:sp>
        <p:nvSpPr>
          <p:cNvPr id="8" name="Text Placeholder 7">
            <a:extLst>
              <a:ext uri="{FF2B5EF4-FFF2-40B4-BE49-F238E27FC236}">
                <a16:creationId xmlns:a16="http://schemas.microsoft.com/office/drawing/2014/main" id="{A732003E-6A33-05C1-FACF-6053396782BD}"/>
              </a:ext>
            </a:extLst>
          </p:cNvPr>
          <p:cNvSpPr>
            <a:spLocks noGrp="1"/>
          </p:cNvSpPr>
          <p:nvPr>
            <p:ph type="body" sz="quarter" idx="15"/>
          </p:nvPr>
        </p:nvSpPr>
        <p:spPr>
          <a:xfrm>
            <a:off x="8172246" y="4876759"/>
            <a:ext cx="3691060" cy="1443925"/>
          </a:xfrm>
        </p:spPr>
        <p:txBody>
          <a:bodyPr/>
          <a:lstStyle/>
          <a:p>
            <a:r>
              <a:rPr lang="en-US" dirty="0"/>
              <a:t>Harnessing the power of ensemble learning with RF and the interpretability of DT to improve accuracy and provide insights into feature importance</a:t>
            </a:r>
          </a:p>
        </p:txBody>
      </p:sp>
      <p:sp>
        <p:nvSpPr>
          <p:cNvPr id="12" name="Text 3">
            <a:extLst>
              <a:ext uri="{FF2B5EF4-FFF2-40B4-BE49-F238E27FC236}">
                <a16:creationId xmlns:a16="http://schemas.microsoft.com/office/drawing/2014/main" id="{A4ED57E1-2EFA-B90C-93AA-0861FB31BC62}"/>
              </a:ext>
            </a:extLst>
          </p:cNvPr>
          <p:cNvSpPr/>
          <p:nvPr/>
        </p:nvSpPr>
        <p:spPr>
          <a:xfrm>
            <a:off x="5119951" y="3029015"/>
            <a:ext cx="1554201" cy="219404"/>
          </a:xfrm>
          <a:prstGeom prst="rect">
            <a:avLst/>
          </a:prstGeom>
          <a:noFill/>
          <a:ln/>
        </p:spPr>
        <p:txBody>
          <a:bodyPr wrap="none" rtlCol="0" anchor="t"/>
          <a:lstStyle/>
          <a:p>
            <a:pPr marL="0" indent="0">
              <a:lnSpc>
                <a:spcPts val="2734"/>
              </a:lnSpc>
              <a:buNone/>
            </a:pPr>
            <a:endParaRPr lang="en-US" sz="2187"/>
          </a:p>
        </p:txBody>
      </p:sp>
      <p:pic>
        <p:nvPicPr>
          <p:cNvPr id="22" name="Picture 21" descr="A person in a white coat on a computer screen&#10;&#10;Description automatically generated">
            <a:extLst>
              <a:ext uri="{FF2B5EF4-FFF2-40B4-BE49-F238E27FC236}">
                <a16:creationId xmlns:a16="http://schemas.microsoft.com/office/drawing/2014/main" id="{D2A86CB4-696A-26A4-FA23-793DA4F7D4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4287381" y="1577929"/>
            <a:ext cx="3469748" cy="2254003"/>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descr="A person looking at a doctor&#10;&#10;Description automatically generated">
            <a:extLst>
              <a:ext uri="{FF2B5EF4-FFF2-40B4-BE49-F238E27FC236}">
                <a16:creationId xmlns:a16="http://schemas.microsoft.com/office/drawing/2014/main" id="{AAAD4451-CF6B-C101-2DA5-B96454777C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tretch>
            <a:fillRect/>
          </a:stretch>
        </p:blipFill>
        <p:spPr>
          <a:xfrm>
            <a:off x="8178927" y="1595712"/>
            <a:ext cx="3509407" cy="2254003"/>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Text Placeholder 3">
            <a:extLst>
              <a:ext uri="{FF2B5EF4-FFF2-40B4-BE49-F238E27FC236}">
                <a16:creationId xmlns:a16="http://schemas.microsoft.com/office/drawing/2014/main" id="{2759E3DB-C883-8086-4F22-B039F9881B10}"/>
              </a:ext>
            </a:extLst>
          </p:cNvPr>
          <p:cNvSpPr txBox="1">
            <a:spLocks/>
          </p:cNvSpPr>
          <p:nvPr/>
        </p:nvSpPr>
        <p:spPr>
          <a:xfrm rot="16200000">
            <a:off x="9818031" y="72562"/>
            <a:ext cx="639096" cy="1536192"/>
          </a:xfrm>
          <a:prstGeom prst="rect">
            <a:avLst/>
          </a:prstGeom>
        </p:spPr>
        <p:txBody>
          <a:bodyPr vert="vert"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1</a:t>
            </a:r>
          </a:p>
        </p:txBody>
      </p:sp>
      <p:sp>
        <p:nvSpPr>
          <p:cNvPr id="29" name="Text Placeholder 8">
            <a:extLst>
              <a:ext uri="{FF2B5EF4-FFF2-40B4-BE49-F238E27FC236}">
                <a16:creationId xmlns:a16="http://schemas.microsoft.com/office/drawing/2014/main" id="{898C8C60-B38B-EF76-31BA-B237166139E1}"/>
              </a:ext>
            </a:extLst>
          </p:cNvPr>
          <p:cNvSpPr>
            <a:spLocks noGrp="1"/>
          </p:cNvSpPr>
          <p:nvPr>
            <p:ph type="body" sz="quarter" idx="16"/>
          </p:nvPr>
        </p:nvSpPr>
        <p:spPr>
          <a:xfrm>
            <a:off x="382693" y="4001411"/>
            <a:ext cx="3430261" cy="918064"/>
          </a:xfrm>
        </p:spPr>
        <p:txBody>
          <a:bodyPr/>
          <a:lstStyle/>
          <a:p>
            <a:r>
              <a:rPr lang="en-US" dirty="0"/>
              <a:t>Personalized Dashboards</a:t>
            </a:r>
          </a:p>
        </p:txBody>
      </p:sp>
      <p:sp>
        <p:nvSpPr>
          <p:cNvPr id="30" name="Text Placeholder 9">
            <a:extLst>
              <a:ext uri="{FF2B5EF4-FFF2-40B4-BE49-F238E27FC236}">
                <a16:creationId xmlns:a16="http://schemas.microsoft.com/office/drawing/2014/main" id="{B514EC56-1A90-DE50-629E-C44626FFA47C}"/>
              </a:ext>
            </a:extLst>
          </p:cNvPr>
          <p:cNvSpPr>
            <a:spLocks noGrp="1"/>
          </p:cNvSpPr>
          <p:nvPr>
            <p:ph type="body" sz="quarter" idx="17"/>
          </p:nvPr>
        </p:nvSpPr>
        <p:spPr>
          <a:xfrm>
            <a:off x="399483" y="4919475"/>
            <a:ext cx="3718595" cy="1275276"/>
          </a:xfrm>
        </p:spPr>
        <p:txBody>
          <a:bodyPr vert="horz" lIns="91440" tIns="45720" rIns="91440" bIns="45720" rtlCol="0" anchor="t">
            <a:noAutofit/>
          </a:bodyPr>
          <a:lstStyle/>
          <a:p>
            <a:r>
              <a:rPr lang="en-US" dirty="0">
                <a:ea typeface="+mn-lt"/>
                <a:cs typeface="+mn-lt"/>
              </a:rPr>
              <a:t>Dashboards offer patients appointment scheduling, health recommendations, and online consultations, while doctors get KPIs, task tracking, and a drug suggestions.</a:t>
            </a:r>
            <a:endParaRPr lang="en-US" dirty="0"/>
          </a:p>
        </p:txBody>
      </p:sp>
      <p:pic>
        <p:nvPicPr>
          <p:cNvPr id="33" name="Picture 32">
            <a:extLst>
              <a:ext uri="{FF2B5EF4-FFF2-40B4-BE49-F238E27FC236}">
                <a16:creationId xmlns:a16="http://schemas.microsoft.com/office/drawing/2014/main" id="{DFDA2773-6460-7B94-595D-0002B61ECAC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900"/>
                    </a14:imgEffect>
                    <a14:imgEffect>
                      <a14:saturation sat="400000"/>
                    </a14:imgEffect>
                  </a14:imgLayer>
                </a14:imgProps>
              </a:ext>
            </a:extLst>
          </a:blip>
          <a:stretch>
            <a:fillRect/>
          </a:stretch>
        </p:blipFill>
        <p:spPr>
          <a:xfrm>
            <a:off x="443267" y="1551059"/>
            <a:ext cx="3420312" cy="2254003"/>
          </a:xfrm>
          <a:prstGeom prst="roundRect">
            <a:avLst/>
          </a:prstGeom>
          <a:ln w="28575">
            <a:solidFill>
              <a:schemeClr val="bg1">
                <a:lumMod val="95000"/>
              </a:schemeClr>
            </a:solidFill>
          </a:ln>
        </p:spPr>
      </p:pic>
    </p:spTree>
    <p:extLst>
      <p:ext uri="{BB962C8B-B14F-4D97-AF65-F5344CB8AC3E}">
        <p14:creationId xmlns:p14="http://schemas.microsoft.com/office/powerpoint/2010/main" val="211727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399483" y="396732"/>
            <a:ext cx="5266944" cy="1009282"/>
          </a:xfrm>
        </p:spPr>
        <p:txBody>
          <a:bodyPr/>
          <a:lstStyle/>
          <a:p>
            <a:r>
              <a:rPr lang="en-US" dirty="0">
                <a:cs typeface="Posterama"/>
              </a:rPr>
              <a:t>Features</a:t>
            </a:r>
            <a:endParaRPr lang="en-US" dirty="0"/>
          </a:p>
        </p:txBody>
      </p:sp>
      <p:sp>
        <p:nvSpPr>
          <p:cNvPr id="5" name="Text Placeholder 4">
            <a:extLst>
              <a:ext uri="{FF2B5EF4-FFF2-40B4-BE49-F238E27FC236}">
                <a16:creationId xmlns:a16="http://schemas.microsoft.com/office/drawing/2014/main" id="{5493774E-E95C-8E1B-E902-00D6BA5BADD1}"/>
              </a:ext>
            </a:extLst>
          </p:cNvPr>
          <p:cNvSpPr>
            <a:spLocks noGrp="1"/>
          </p:cNvSpPr>
          <p:nvPr>
            <p:ph type="body" sz="quarter" idx="12"/>
          </p:nvPr>
        </p:nvSpPr>
        <p:spPr>
          <a:xfrm>
            <a:off x="393290" y="3999268"/>
            <a:ext cx="3792300" cy="910199"/>
          </a:xfrm>
        </p:spPr>
        <p:txBody>
          <a:bodyPr/>
          <a:lstStyle/>
          <a:p>
            <a:r>
              <a:rPr lang="en-US" dirty="0"/>
              <a:t>Brain Tumor Detection</a:t>
            </a:r>
          </a:p>
        </p:txBody>
      </p:sp>
      <p:sp>
        <p:nvSpPr>
          <p:cNvPr id="6" name="Text Placeholder 5">
            <a:extLst>
              <a:ext uri="{FF2B5EF4-FFF2-40B4-BE49-F238E27FC236}">
                <a16:creationId xmlns:a16="http://schemas.microsoft.com/office/drawing/2014/main" id="{C3E567C0-97F1-FB0E-18A8-611E5BDA5AD2}"/>
              </a:ext>
            </a:extLst>
          </p:cNvPr>
          <p:cNvSpPr>
            <a:spLocks noGrp="1"/>
          </p:cNvSpPr>
          <p:nvPr>
            <p:ph type="body" sz="quarter" idx="13"/>
          </p:nvPr>
        </p:nvSpPr>
        <p:spPr>
          <a:xfrm>
            <a:off x="471948" y="4670331"/>
            <a:ext cx="3570297" cy="1275276"/>
          </a:xfrm>
        </p:spPr>
        <p:txBody>
          <a:bodyPr vert="horz" lIns="91440" tIns="45720" rIns="91440" bIns="45720" rtlCol="0" anchor="t">
            <a:noAutofit/>
          </a:bodyPr>
          <a:lstStyle/>
          <a:p>
            <a:r>
              <a:rPr lang="en-US" dirty="0">
                <a:ea typeface="+mn-lt"/>
                <a:cs typeface="+mn-lt"/>
              </a:rPr>
              <a:t>Brain Tumor Detection uses transfer learning with CNN models to accurately identify brain tumors in MRI Scan images, enhancing early diagnosis and treatment.</a:t>
            </a:r>
            <a:endParaRPr lang="en-US" dirty="0"/>
          </a:p>
        </p:txBody>
      </p:sp>
      <p:sp>
        <p:nvSpPr>
          <p:cNvPr id="7" name="Text Placeholder 6">
            <a:extLst>
              <a:ext uri="{FF2B5EF4-FFF2-40B4-BE49-F238E27FC236}">
                <a16:creationId xmlns:a16="http://schemas.microsoft.com/office/drawing/2014/main" id="{28B4D696-0A43-F6A2-A17F-8F230516A6F4}"/>
              </a:ext>
            </a:extLst>
          </p:cNvPr>
          <p:cNvSpPr>
            <a:spLocks noGrp="1"/>
          </p:cNvSpPr>
          <p:nvPr>
            <p:ph type="body" sz="quarter" idx="14"/>
          </p:nvPr>
        </p:nvSpPr>
        <p:spPr>
          <a:xfrm>
            <a:off x="4413128" y="4001755"/>
            <a:ext cx="3691060" cy="875003"/>
          </a:xfrm>
        </p:spPr>
        <p:txBody>
          <a:bodyPr/>
          <a:lstStyle/>
          <a:p>
            <a:r>
              <a:rPr lang="en-US" dirty="0"/>
              <a:t>Pneumonia Detection</a:t>
            </a:r>
          </a:p>
        </p:txBody>
      </p:sp>
      <p:sp>
        <p:nvSpPr>
          <p:cNvPr id="8" name="Text Placeholder 7">
            <a:extLst>
              <a:ext uri="{FF2B5EF4-FFF2-40B4-BE49-F238E27FC236}">
                <a16:creationId xmlns:a16="http://schemas.microsoft.com/office/drawing/2014/main" id="{A732003E-6A33-05C1-FACF-6053396782BD}"/>
              </a:ext>
            </a:extLst>
          </p:cNvPr>
          <p:cNvSpPr>
            <a:spLocks noGrp="1"/>
          </p:cNvSpPr>
          <p:nvPr>
            <p:ph type="body" sz="quarter" idx="15"/>
          </p:nvPr>
        </p:nvSpPr>
        <p:spPr>
          <a:xfrm>
            <a:off x="4334282" y="4670286"/>
            <a:ext cx="3691060" cy="1443925"/>
          </a:xfrm>
        </p:spPr>
        <p:txBody>
          <a:bodyPr vert="horz" lIns="91440" tIns="45720" rIns="91440" bIns="45720" rtlCol="0" anchor="t">
            <a:noAutofit/>
          </a:bodyPr>
          <a:lstStyle/>
          <a:p>
            <a:r>
              <a:rPr lang="en-US">
                <a:ea typeface="+mn-lt"/>
                <a:cs typeface="+mn-lt"/>
              </a:rPr>
              <a:t>Pneumonia Detection uses the VGG16 CNN model, pre-trained on ImageNet, to accurately predict pneumonia from chest X-ray images.</a:t>
            </a:r>
            <a:endParaRPr lang="en-US" dirty="0"/>
          </a:p>
        </p:txBody>
      </p:sp>
      <p:sp>
        <p:nvSpPr>
          <p:cNvPr id="9" name="Text Placeholder 8">
            <a:extLst>
              <a:ext uri="{FF2B5EF4-FFF2-40B4-BE49-F238E27FC236}">
                <a16:creationId xmlns:a16="http://schemas.microsoft.com/office/drawing/2014/main" id="{898C8C60-B38B-EF76-31BA-B237166139E1}"/>
              </a:ext>
            </a:extLst>
          </p:cNvPr>
          <p:cNvSpPr>
            <a:spLocks noGrp="1"/>
          </p:cNvSpPr>
          <p:nvPr>
            <p:ph type="body" sz="quarter" idx="16"/>
          </p:nvPr>
        </p:nvSpPr>
        <p:spPr>
          <a:xfrm>
            <a:off x="8505860" y="4033117"/>
            <a:ext cx="3481395" cy="537017"/>
          </a:xfrm>
        </p:spPr>
        <p:txBody>
          <a:bodyPr/>
          <a:lstStyle/>
          <a:p>
            <a:r>
              <a:rPr lang="en-US" dirty="0"/>
              <a:t>NutriVision</a:t>
            </a:r>
          </a:p>
        </p:txBody>
      </p:sp>
      <p:sp>
        <p:nvSpPr>
          <p:cNvPr id="10" name="Text Placeholder 9">
            <a:extLst>
              <a:ext uri="{FF2B5EF4-FFF2-40B4-BE49-F238E27FC236}">
                <a16:creationId xmlns:a16="http://schemas.microsoft.com/office/drawing/2014/main" id="{B514EC56-1A90-DE50-629E-C44626FFA47C}"/>
              </a:ext>
            </a:extLst>
          </p:cNvPr>
          <p:cNvSpPr>
            <a:spLocks noGrp="1"/>
          </p:cNvSpPr>
          <p:nvPr>
            <p:ph type="body" sz="quarter" idx="17"/>
          </p:nvPr>
        </p:nvSpPr>
        <p:spPr>
          <a:xfrm>
            <a:off x="8405600" y="4670330"/>
            <a:ext cx="3904390" cy="1275276"/>
          </a:xfrm>
        </p:spPr>
        <p:txBody>
          <a:bodyPr vert="horz" lIns="91440" tIns="45720" rIns="91440" bIns="45720" rtlCol="0" anchor="t">
            <a:noAutofit/>
          </a:bodyPr>
          <a:lstStyle/>
          <a:p>
            <a:r>
              <a:rPr lang="en-US" dirty="0">
                <a:ea typeface="+mn-lt"/>
                <a:cs typeface="+mn-lt"/>
              </a:rPr>
              <a:t>NutriVision uses the Gemini Pro Vision API to analyze food images and queries, providing detailed nutritional content and dietary insights.</a:t>
            </a:r>
            <a:endParaRPr lang="en-US" dirty="0"/>
          </a:p>
        </p:txBody>
      </p:sp>
      <p:sp>
        <p:nvSpPr>
          <p:cNvPr id="12" name="Text 3">
            <a:extLst>
              <a:ext uri="{FF2B5EF4-FFF2-40B4-BE49-F238E27FC236}">
                <a16:creationId xmlns:a16="http://schemas.microsoft.com/office/drawing/2014/main" id="{A4ED57E1-2EFA-B90C-93AA-0861FB31BC62}"/>
              </a:ext>
            </a:extLst>
          </p:cNvPr>
          <p:cNvSpPr/>
          <p:nvPr/>
        </p:nvSpPr>
        <p:spPr>
          <a:xfrm>
            <a:off x="1336219" y="3029015"/>
            <a:ext cx="1554201" cy="219404"/>
          </a:xfrm>
          <a:prstGeom prst="rect">
            <a:avLst/>
          </a:prstGeom>
          <a:noFill/>
          <a:ln/>
        </p:spPr>
        <p:txBody>
          <a:bodyPr wrap="none" rtlCol="0" anchor="t"/>
          <a:lstStyle/>
          <a:p>
            <a:pPr marL="0" indent="0">
              <a:lnSpc>
                <a:spcPts val="2734"/>
              </a:lnSpc>
              <a:buNone/>
            </a:pPr>
            <a:endParaRPr lang="en-US" sz="2187"/>
          </a:p>
        </p:txBody>
      </p:sp>
      <p:sp>
        <p:nvSpPr>
          <p:cNvPr id="24" name="Text Placeholder 3">
            <a:extLst>
              <a:ext uri="{FF2B5EF4-FFF2-40B4-BE49-F238E27FC236}">
                <a16:creationId xmlns:a16="http://schemas.microsoft.com/office/drawing/2014/main" id="{2759E3DB-C883-8086-4F22-B039F9881B10}"/>
              </a:ext>
            </a:extLst>
          </p:cNvPr>
          <p:cNvSpPr txBox="1">
            <a:spLocks/>
          </p:cNvSpPr>
          <p:nvPr/>
        </p:nvSpPr>
        <p:spPr>
          <a:xfrm rot="16200000">
            <a:off x="9818031" y="72562"/>
            <a:ext cx="639096" cy="1536192"/>
          </a:xfrm>
          <a:prstGeom prst="rect">
            <a:avLst/>
          </a:prstGeom>
        </p:spPr>
        <p:txBody>
          <a:bodyPr vert="vert"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2</a:t>
            </a:r>
          </a:p>
        </p:txBody>
      </p:sp>
      <p:pic>
        <p:nvPicPr>
          <p:cNvPr id="3" name="Picture 2" descr="A person and person in white coats&#10;&#10;Description automatically generated">
            <a:extLst>
              <a:ext uri="{FF2B5EF4-FFF2-40B4-BE49-F238E27FC236}">
                <a16:creationId xmlns:a16="http://schemas.microsoft.com/office/drawing/2014/main" id="{50974345-0E03-5EFE-DA74-2AF0AC14D6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4413128" y="1673862"/>
            <a:ext cx="3473541" cy="2192341"/>
          </a:xfrm>
          <a:prstGeom prst="roundRect">
            <a:avLst>
              <a:gd name="adj" fmla="val 16667"/>
            </a:avLst>
          </a:prstGeom>
          <a:ln w="28575">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6410E7B-FF99-AC91-37AD-EA5A4C65C37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saturation sat="300000"/>
                    </a14:imgEffect>
                    <a14:imgEffect>
                      <a14:brightnessContrast contrast="-20000"/>
                    </a14:imgEffect>
                  </a14:imgLayer>
                </a14:imgProps>
              </a:ext>
            </a:extLst>
          </a:blip>
          <a:stretch>
            <a:fillRect/>
          </a:stretch>
        </p:blipFill>
        <p:spPr>
          <a:xfrm>
            <a:off x="8502925" y="1673862"/>
            <a:ext cx="3288512" cy="2192341"/>
          </a:xfrm>
          <a:prstGeom prst="roundRect">
            <a:avLst/>
          </a:prstGeom>
          <a:ln w="28575">
            <a:solidFill>
              <a:schemeClr val="bg1"/>
            </a:solidFill>
          </a:ln>
        </p:spPr>
      </p:pic>
      <p:pic>
        <p:nvPicPr>
          <p:cNvPr id="15" name="Picture 14">
            <a:extLst>
              <a:ext uri="{FF2B5EF4-FFF2-40B4-BE49-F238E27FC236}">
                <a16:creationId xmlns:a16="http://schemas.microsoft.com/office/drawing/2014/main" id="{DE9C8766-947A-C4ED-F14D-A19F5E1CEAE1}"/>
              </a:ext>
            </a:extLst>
          </p:cNvPr>
          <p:cNvPicPr>
            <a:picLocks noChangeAspect="1"/>
          </p:cNvPicPr>
          <p:nvPr/>
        </p:nvPicPr>
        <p:blipFill>
          <a:blip r:embed="rId6"/>
          <a:stretch>
            <a:fillRect/>
          </a:stretch>
        </p:blipFill>
        <p:spPr>
          <a:xfrm>
            <a:off x="582915" y="1673862"/>
            <a:ext cx="3331511" cy="2192341"/>
          </a:xfrm>
          <a:prstGeom prst="roundRect">
            <a:avLst/>
          </a:prstGeom>
          <a:ln w="28575">
            <a:solidFill>
              <a:schemeClr val="bg1"/>
            </a:solidFill>
          </a:ln>
        </p:spPr>
      </p:pic>
    </p:spTree>
    <p:extLst>
      <p:ext uri="{BB962C8B-B14F-4D97-AF65-F5344CB8AC3E}">
        <p14:creationId xmlns:p14="http://schemas.microsoft.com/office/powerpoint/2010/main" val="3992187034"/>
      </p:ext>
    </p:extLst>
  </p:cSld>
  <p:clrMapOvr>
    <a:masterClrMapping/>
  </p:clrMapOvr>
</p:sld>
</file>

<file path=ppt/theme/theme1.xml><?xml version="1.0" encoding="utf-8"?>
<a:theme xmlns:a="http://schemas.openxmlformats.org/drawingml/2006/main" name="Office Theme">
  <a:themeElements>
    <a:clrScheme name="Modern Simple">
      <a:dk1>
        <a:srgbClr val="000000"/>
      </a:dk1>
      <a:lt1>
        <a:srgbClr val="FFFFFF"/>
      </a:lt1>
      <a:dk2>
        <a:srgbClr val="44546A"/>
      </a:dk2>
      <a:lt2>
        <a:srgbClr val="E7E6E6"/>
      </a:lt2>
      <a:accent1>
        <a:srgbClr val="042B2F"/>
      </a:accent1>
      <a:accent2>
        <a:srgbClr val="6C898B"/>
      </a:accent2>
      <a:accent3>
        <a:srgbClr val="E0C902"/>
      </a:accent3>
      <a:accent4>
        <a:srgbClr val="FFD7E3"/>
      </a:accent4>
      <a:accent5>
        <a:srgbClr val="F1A5B6"/>
      </a:accent5>
      <a:accent6>
        <a:srgbClr val="3E8FB5"/>
      </a:accent6>
      <a:hlink>
        <a:srgbClr val="0563C1"/>
      </a:hlink>
      <a:folHlink>
        <a:srgbClr val="954F72"/>
      </a:folHlink>
    </a:clrScheme>
    <a:fontScheme name="Custom 16">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1B8773-31A7-4AED-A940-92A29D6C5704}">
  <ds:schemaRefs>
    <ds:schemaRef ds:uri="http://schemas.microsoft.com/sharepoint/v3/contenttype/forms"/>
  </ds:schemaRefs>
</ds:datastoreItem>
</file>

<file path=customXml/itemProps2.xml><?xml version="1.0" encoding="utf-8"?>
<ds:datastoreItem xmlns:ds="http://schemas.openxmlformats.org/officeDocument/2006/customXml" ds:itemID="{07C4CDF8-DC51-40D3-8069-5CEC6EFB7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4019DE-C5FF-41EF-A34F-81291E290E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TM66699876</Template>
  <TotalTime>0</TotalTime>
  <Words>3562</Words>
  <Application>Microsoft Office PowerPoint</Application>
  <PresentationFormat>Widescreen</PresentationFormat>
  <Paragraphs>306</Paragraphs>
  <Slides>29</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LT Pro</vt:lpstr>
      <vt:lpstr>Calibri</vt:lpstr>
      <vt:lpstr>Nunito</vt:lpstr>
      <vt:lpstr>Posterama</vt:lpstr>
      <vt:lpstr>PT Sans</vt:lpstr>
      <vt:lpstr>Times New Roman</vt:lpstr>
      <vt:lpstr>Office Theme</vt:lpstr>
      <vt:lpstr>Enabling enhanced patient care aided by artificial Intelligence HealthAI Connect</vt:lpstr>
      <vt:lpstr>Abstract</vt:lpstr>
      <vt:lpstr>Problem statement </vt:lpstr>
      <vt:lpstr>Literature survey</vt:lpstr>
      <vt:lpstr>Literature survey</vt:lpstr>
      <vt:lpstr>Disadvantages of existing system</vt:lpstr>
      <vt:lpstr>Proposed Plan</vt:lpstr>
      <vt:lpstr>Features</vt:lpstr>
      <vt:lpstr>Features</vt:lpstr>
      <vt:lpstr>Features</vt:lpstr>
      <vt:lpstr>Register &amp; Login</vt:lpstr>
      <vt:lpstr>patient dashboard</vt:lpstr>
      <vt:lpstr>Doctor dashboard</vt:lpstr>
      <vt:lpstr>Symptoms Based Disease predictor</vt:lpstr>
      <vt:lpstr>PowerPoint Presentation</vt:lpstr>
      <vt:lpstr>PowerPoint Presentation</vt:lpstr>
      <vt:lpstr>Description BASED DISEASE PREDICTOR </vt:lpstr>
      <vt:lpstr>PowerPoint Presentation</vt:lpstr>
      <vt:lpstr>PowerPoint Presentation</vt:lpstr>
      <vt:lpstr>Brain tumor detection</vt:lpstr>
      <vt:lpstr>Tumor </vt:lpstr>
      <vt:lpstr>Pneumonia DETECTION </vt:lpstr>
      <vt:lpstr>Normal </vt:lpstr>
      <vt:lpstr>NutriVision</vt:lpstr>
      <vt:lpstr>RAG Medical chatbot</vt:lpstr>
      <vt:lpstr>Chatbot output’s </vt:lpstr>
      <vt:lpstr>Four picture collage</vt:lpstr>
      <vt:lpstr>Four picture collage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enhanced patient care aided by artificial Intelligence HealthAI Connect</dc:title>
  <dc:creator/>
  <cp:lastModifiedBy/>
  <cp:revision>1</cp:revision>
  <dcterms:created xsi:type="dcterms:W3CDTF">2022-06-29T19:06:21Z</dcterms:created>
  <dcterms:modified xsi:type="dcterms:W3CDTF">2024-06-07T14:12:19Z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